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27"/>
  </p:notesMasterIdLst>
  <p:sldIdLst>
    <p:sldId id="256" r:id="rId3"/>
    <p:sldId id="257" r:id="rId4"/>
    <p:sldId id="268" r:id="rId5"/>
    <p:sldId id="264" r:id="rId6"/>
    <p:sldId id="269" r:id="rId7"/>
    <p:sldId id="265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66" r:id="rId23"/>
    <p:sldId id="267" r:id="rId24"/>
    <p:sldId id="270" r:id="rId25"/>
    <p:sldId id="263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Helvetica Neue Light" panose="020B0604020202020204" charset="0"/>
      <p:regular r:id="rId32"/>
      <p:bold r:id="rId33"/>
      <p:italic r:id="rId34"/>
      <p:boldItalic r:id="rId35"/>
    </p:embeddedFont>
    <p:embeddedFont>
      <p:font typeface="Montserrat" panose="00000500000000000000" pitchFamily="2" charset="0"/>
      <p:regular r:id="rId36"/>
      <p:bold r:id="rId37"/>
      <p:italic r:id="rId38"/>
      <p:boldItalic r:id="rId39"/>
    </p:embeddedFont>
    <p:embeddedFont>
      <p:font typeface="Montserrat Black" panose="00000A00000000000000" pitchFamily="2" charset="0"/>
      <p:bold r:id="rId40"/>
      <p:boldItalic r:id="rId41"/>
    </p:embeddedFont>
    <p:embeddedFont>
      <p:font typeface="Montserrat ExtraBold" panose="00000900000000000000" pitchFamily="2" charset="0"/>
      <p:bold r:id="rId42"/>
      <p:boldItalic r:id="rId43"/>
    </p:embeddedFont>
    <p:embeddedFont>
      <p:font typeface="Montserrat Light" panose="00000400000000000000" pitchFamily="2" charset="0"/>
      <p:regular r:id="rId44"/>
      <p:bold r:id="rId45"/>
      <p:italic r:id="rId46"/>
      <p:boldItalic r:id="rId47"/>
    </p:embeddedFont>
    <p:embeddedFont>
      <p:font typeface="Raleway Black" pitchFamily="2" charset="0"/>
      <p:bold r:id="rId48"/>
      <p:boldItalic r:id="rId49"/>
    </p:embeddedFont>
    <p:embeddedFont>
      <p:font typeface="Raleway ExtraBold" pitchFamily="2" charset="0"/>
      <p:bold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4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8E6877-3D58-4BCB-9D75-081A016B9CFA}">
  <a:tblStyle styleId="{A68E6877-3D58-4BCB-9D75-081A016B9CF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Estilo com Tema 1 - Ênfas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2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6.xml"/><Relationship Id="rId51" Type="http://schemas.openxmlformats.org/officeDocument/2006/relationships/font" Target="fonts/font24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8.xml"/><Relationship Id="rId41" Type="http://schemas.openxmlformats.org/officeDocument/2006/relationships/font" Target="fonts/font14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6b1d4d0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6b1d4d0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88732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8437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0778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39657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35859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10180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9770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55902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75695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7645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04220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84812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59744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72867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afa22cc258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afa22cc258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390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8527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498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243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6303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1744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fa22cc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fa22cc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5716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694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11703" y="744575"/>
            <a:ext cx="5034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5034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2840550" y="4359938"/>
            <a:ext cx="3636450" cy="611400"/>
            <a:chOff x="3003300" y="4359938"/>
            <a:chExt cx="3636450" cy="611400"/>
          </a:xfrm>
        </p:grpSpPr>
        <p:pic>
          <p:nvPicPr>
            <p:cNvPr id="19" name="Google Shape;19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003300" y="4359938"/>
              <a:ext cx="815200" cy="611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30650" y="4512088"/>
              <a:ext cx="1109100" cy="307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237671" y="4468837"/>
              <a:ext cx="873807" cy="3936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520608" y="47679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520608" y="47679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8520608" y="47679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>
  <p:cSld name="Em Branco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4449997" y="4902398"/>
            <a:ext cx="239100" cy="1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50" tIns="32750" rIns="32750" bIns="3275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ontserrat Black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11896" y="4604791"/>
            <a:ext cx="667539" cy="500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56035" y="4691206"/>
            <a:ext cx="727817" cy="32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60452" y="4713280"/>
            <a:ext cx="1024460" cy="28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628650" y="1161107"/>
            <a:ext cx="7886700" cy="3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ontserrat Black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Montserrat ExtraBold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4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body" idx="1"/>
          </p:nvPr>
        </p:nvSpPr>
        <p:spPr>
          <a:xfrm rot="5400000">
            <a:off x="2836200" y="-1046443"/>
            <a:ext cx="34716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Montserrat ExtraBold"/>
              <a:buNone/>
              <a:defRPr sz="24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311700" y="630300"/>
            <a:ext cx="8520600" cy="38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520608" y="47679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20608" y="47679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0608" y="47679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520608" y="47679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520608" y="47679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65500" y="18304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65500" y="328900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/>
          <p:nvPr/>
        </p:nvSpPr>
        <p:spPr>
          <a:xfrm>
            <a:off x="-50" y="4691750"/>
            <a:ext cx="22821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latin typeface="Montserrat"/>
                <a:ea typeface="Montserrat"/>
                <a:cs typeface="Montserrat"/>
                <a:sym typeface="Montserrat"/>
              </a:rPr>
              <a:t>Copyright © 2019. Todos os direitos reservados ao CeMEAI-USP. Proibida a cópia e reprodução sem autorização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" name="Google Shape;5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9919" y="4701820"/>
            <a:ext cx="5248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2146" y="4780221"/>
            <a:ext cx="714003" cy="19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2168" y="4768336"/>
            <a:ext cx="562529" cy="253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descrição de seção 1">
  <p:cSld name="SECTION_TITLE_AND_DESCRIPTION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0"/>
          <p:cNvSpPr/>
          <p:nvPr/>
        </p:nvSpPr>
        <p:spPr>
          <a:xfrm>
            <a:off x="-32700" y="-6650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title"/>
          </p:nvPr>
        </p:nvSpPr>
        <p:spPr>
          <a:xfrm>
            <a:off x="4837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ubTitle" idx="1"/>
          </p:nvPr>
        </p:nvSpPr>
        <p:spPr>
          <a:xfrm>
            <a:off x="4837500" y="328240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body" idx="2"/>
          </p:nvPr>
        </p:nvSpPr>
        <p:spPr>
          <a:xfrm>
            <a:off x="3348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/>
          <p:nvPr/>
        </p:nvSpPr>
        <p:spPr>
          <a:xfrm>
            <a:off x="4571950" y="4691750"/>
            <a:ext cx="22821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latin typeface="Montserrat"/>
                <a:ea typeface="Montserrat"/>
                <a:cs typeface="Montserrat"/>
                <a:sym typeface="Montserrat"/>
              </a:rPr>
              <a:t>Copyright © 2019. Todos os direitos reservados ao CeMEAI-USP. Proibida a cópia e reprodução sem autorização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" name="Google Shape;6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1919" y="4701820"/>
            <a:ext cx="5248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4146" y="4780221"/>
            <a:ext cx="714003" cy="19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4168" y="4768336"/>
            <a:ext cx="562529" cy="253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5.jp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-50" y="630350"/>
            <a:ext cx="9144000" cy="388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ExtraBold"/>
              <a:buNone/>
              <a:defRPr sz="2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ExtraBold"/>
              <a:buNone/>
              <a:defRPr sz="2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ExtraBold"/>
              <a:buNone/>
              <a:defRPr sz="2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ExtraBold"/>
              <a:buNone/>
              <a:defRPr sz="2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ExtraBold"/>
              <a:buNone/>
              <a:defRPr sz="2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ExtraBold"/>
              <a:buNone/>
              <a:defRPr sz="2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ExtraBold"/>
              <a:buNone/>
              <a:defRPr sz="2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ExtraBold"/>
              <a:buNone/>
              <a:defRPr sz="2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311700" y="630300"/>
            <a:ext cx="8520600" cy="38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737119" y="4625620"/>
            <a:ext cx="524800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8059346" y="4704021"/>
            <a:ext cx="714003" cy="19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7379368" y="4692136"/>
            <a:ext cx="562529" cy="25338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 txBox="1"/>
          <p:nvPr/>
        </p:nvSpPr>
        <p:spPr>
          <a:xfrm>
            <a:off x="-50" y="4691750"/>
            <a:ext cx="6375300" cy="3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Montserrat"/>
                <a:ea typeface="Montserrat"/>
                <a:cs typeface="Montserrat"/>
                <a:sym typeface="Montserrat"/>
              </a:rPr>
              <a:t>Copyright © 2019. Todos os direitos reservados ao CeMEAI-USP. Proibida a cópia e reprodução sem autorização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13">
            <a:alphaModFix/>
          </a:blip>
          <a:srcRect b="-310"/>
          <a:stretch/>
        </p:blipFill>
        <p:spPr>
          <a:xfrm>
            <a:off x="0" y="-1"/>
            <a:ext cx="9144000" cy="5159608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 Black"/>
              <a:buNone/>
              <a:defRPr sz="33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628650" y="1161107"/>
            <a:ext cx="7886700" cy="3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>
            <a:spLocks noGrp="1"/>
          </p:cNvSpPr>
          <p:nvPr>
            <p:ph type="ctrTitle"/>
          </p:nvPr>
        </p:nvSpPr>
        <p:spPr>
          <a:xfrm>
            <a:off x="843517" y="188866"/>
            <a:ext cx="7308112" cy="71844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800" dirty="0"/>
              <a:t>MBA</a:t>
            </a:r>
            <a:r>
              <a:rPr lang="pt-BR" sz="3800" dirty="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pt-BR" sz="3800" dirty="0">
                <a:latin typeface="Montserrat"/>
                <a:ea typeface="Montserrat"/>
                <a:cs typeface="Montserrat"/>
                <a:sym typeface="Montserrat"/>
              </a:rPr>
              <a:t>em</a:t>
            </a:r>
            <a:r>
              <a:rPr lang="pt-BR" sz="3800" dirty="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pt-BR" sz="3800" dirty="0"/>
              <a:t>Ciências de Dados</a:t>
            </a:r>
            <a:endParaRPr sz="3800" dirty="0"/>
          </a:p>
        </p:txBody>
      </p:sp>
      <p:sp>
        <p:nvSpPr>
          <p:cNvPr id="3" name="Google Shape;157;p27"/>
          <p:cNvSpPr txBox="1">
            <a:spLocks/>
          </p:cNvSpPr>
          <p:nvPr/>
        </p:nvSpPr>
        <p:spPr>
          <a:xfrm>
            <a:off x="652130" y="1162484"/>
            <a:ext cx="7747591" cy="2622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ExtraBold"/>
              <a:buNone/>
              <a:defRPr sz="30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pt-BR" sz="3200" dirty="0">
                <a:latin typeface="Montserrat ExtraBold" panose="020B0604020202020204" charset="0"/>
              </a:rPr>
              <a:t>“Previsão de Vendas de Cerveja com Séries Temporais”</a:t>
            </a:r>
          </a:p>
          <a:p>
            <a:pPr algn="r"/>
            <a:endParaRPr lang="pt-BR" sz="1600" dirty="0">
              <a:latin typeface="Montserrat ExtraBold" panose="020B0604020202020204" charset="0"/>
            </a:endParaRPr>
          </a:p>
          <a:p>
            <a:pPr algn="r"/>
            <a:r>
              <a:rPr lang="pt-BR" sz="1600" dirty="0">
                <a:latin typeface="Montserrat ExtraBold" panose="020B0604020202020204" charset="0"/>
              </a:rPr>
              <a:t>Autor: João Luiz </a:t>
            </a:r>
            <a:r>
              <a:rPr lang="pt-BR" sz="1600" dirty="0" err="1">
                <a:latin typeface="Montserrat ExtraBold" panose="020B0604020202020204" charset="0"/>
              </a:rPr>
              <a:t>Pacher</a:t>
            </a:r>
            <a:endParaRPr lang="pt-BR" sz="1600" dirty="0">
              <a:latin typeface="Montserrat ExtraBold" panose="020B0604020202020204" charset="0"/>
            </a:endParaRPr>
          </a:p>
          <a:p>
            <a:pPr algn="r"/>
            <a:r>
              <a:rPr lang="pt-BR" sz="1600" dirty="0">
                <a:latin typeface="Montserrat ExtraBold" panose="020B0604020202020204" charset="0"/>
              </a:rPr>
              <a:t>Orientador: Prof. Dr. André Carlos Ponce de Leon Ferreira de Carvalho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8E86AEF-359A-4666-9AF8-A2E2EB882A18}"/>
              </a:ext>
            </a:extLst>
          </p:cNvPr>
          <p:cNvSpPr txBox="1"/>
          <p:nvPr/>
        </p:nvSpPr>
        <p:spPr>
          <a:xfrm>
            <a:off x="1598399" y="975072"/>
            <a:ext cx="5920001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/>
              <a:t>Limpeza dos Dados e Fusão para Conjunto Único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609D1539-92E1-4A95-A711-BD88114EB16C}"/>
              </a:ext>
            </a:extLst>
          </p:cNvPr>
          <p:cNvSpPr txBox="1"/>
          <p:nvPr/>
        </p:nvSpPr>
        <p:spPr>
          <a:xfrm>
            <a:off x="1598398" y="1787989"/>
            <a:ext cx="5920001" cy="2246769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Tratamento dos tipos (</a:t>
            </a:r>
            <a:r>
              <a:rPr lang="pt-BR" dirty="0" err="1"/>
              <a:t>datetime</a:t>
            </a:r>
            <a:r>
              <a:rPr lang="pt-BR" dirty="0"/>
              <a:t>)</a:t>
            </a:r>
          </a:p>
          <a:p>
            <a:r>
              <a:rPr lang="pt-BR" dirty="0"/>
              <a:t>Dados faltantes (população e renda)</a:t>
            </a:r>
          </a:p>
          <a:p>
            <a:r>
              <a:rPr lang="pt-BR" dirty="0"/>
              <a:t>Outliers (não eliminados)</a:t>
            </a:r>
          </a:p>
          <a:p>
            <a:r>
              <a:rPr lang="pt-BR" dirty="0" err="1"/>
              <a:t>Feature</a:t>
            </a:r>
            <a:r>
              <a:rPr lang="pt-BR" dirty="0"/>
              <a:t> </a:t>
            </a:r>
            <a:r>
              <a:rPr lang="pt-BR" dirty="0" err="1"/>
              <a:t>engineering</a:t>
            </a:r>
            <a:r>
              <a:rPr lang="pt-BR" dirty="0"/>
              <a:t>:</a:t>
            </a:r>
          </a:p>
          <a:p>
            <a:pPr lvl="8"/>
            <a:r>
              <a:rPr lang="pt-BR" dirty="0"/>
              <a:t>   -Volume: transformação logarítmica, </a:t>
            </a:r>
            <a:r>
              <a:rPr lang="pt-BR" dirty="0" err="1"/>
              <a:t>boxcox</a:t>
            </a:r>
            <a:r>
              <a:rPr lang="pt-BR" dirty="0"/>
              <a:t>, </a:t>
            </a:r>
            <a:r>
              <a:rPr lang="pt-BR" dirty="0" err="1"/>
              <a:t>powertransformer</a:t>
            </a:r>
            <a:endParaRPr lang="pt-BR" dirty="0"/>
          </a:p>
          <a:p>
            <a:pPr lvl="4"/>
            <a:r>
              <a:rPr lang="pt-BR" dirty="0"/>
              <a:t>   -Litoral: criada</a:t>
            </a:r>
          </a:p>
          <a:p>
            <a:pPr lvl="4"/>
            <a:r>
              <a:rPr lang="pt-BR" dirty="0"/>
              <a:t>Redundantes (preço total, regular e promocional)</a:t>
            </a:r>
          </a:p>
          <a:p>
            <a:pPr lvl="4"/>
            <a:r>
              <a:rPr lang="pt-BR" dirty="0"/>
              <a:t>Errados, duplicados (nenhum)</a:t>
            </a:r>
          </a:p>
          <a:p>
            <a:pPr lvl="4"/>
            <a:r>
              <a:rPr lang="pt-BR" dirty="0"/>
              <a:t>AED</a:t>
            </a:r>
          </a:p>
          <a:p>
            <a:pPr lvl="4"/>
            <a:r>
              <a:rPr lang="pt-BR" dirty="0"/>
              <a:t>Matriz de correlação</a:t>
            </a:r>
          </a:p>
        </p:txBody>
      </p:sp>
    </p:spTree>
    <p:extLst>
      <p:ext uri="{BB962C8B-B14F-4D97-AF65-F5344CB8AC3E}">
        <p14:creationId xmlns:p14="http://schemas.microsoft.com/office/powerpoint/2010/main" val="1852299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19" name="Fluxograma: Disco Magnético 18">
            <a:extLst>
              <a:ext uri="{FF2B5EF4-FFF2-40B4-BE49-F238E27FC236}">
                <a16:creationId xmlns:a16="http://schemas.microsoft.com/office/drawing/2014/main" id="{4673A328-3EA4-4B34-A463-E3BCDE54363E}"/>
              </a:ext>
            </a:extLst>
          </p:cNvPr>
          <p:cNvSpPr/>
          <p:nvPr/>
        </p:nvSpPr>
        <p:spPr>
          <a:xfrm>
            <a:off x="350874" y="96149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Fluxograma: Disco Magnético 24">
            <a:extLst>
              <a:ext uri="{FF2B5EF4-FFF2-40B4-BE49-F238E27FC236}">
                <a16:creationId xmlns:a16="http://schemas.microsoft.com/office/drawing/2014/main" id="{6723DF52-5A1E-46D2-A303-92651F65A227}"/>
              </a:ext>
            </a:extLst>
          </p:cNvPr>
          <p:cNvSpPr/>
          <p:nvPr/>
        </p:nvSpPr>
        <p:spPr>
          <a:xfrm>
            <a:off x="404042" y="106427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Fluxograma: Disco Magnético 25">
            <a:extLst>
              <a:ext uri="{FF2B5EF4-FFF2-40B4-BE49-F238E27FC236}">
                <a16:creationId xmlns:a16="http://schemas.microsoft.com/office/drawing/2014/main" id="{475AC77E-4EE8-47A7-B0CF-ADDC765D4FF0}"/>
              </a:ext>
            </a:extLst>
          </p:cNvPr>
          <p:cNvSpPr/>
          <p:nvPr/>
        </p:nvSpPr>
        <p:spPr>
          <a:xfrm>
            <a:off x="457210" y="1167060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Fluxograma: Disco Magnético 26">
            <a:extLst>
              <a:ext uri="{FF2B5EF4-FFF2-40B4-BE49-F238E27FC236}">
                <a16:creationId xmlns:a16="http://schemas.microsoft.com/office/drawing/2014/main" id="{63B33368-38A4-4C15-AD33-8E9DBAF72770}"/>
              </a:ext>
            </a:extLst>
          </p:cNvPr>
          <p:cNvSpPr/>
          <p:nvPr/>
        </p:nvSpPr>
        <p:spPr>
          <a:xfrm>
            <a:off x="510378" y="1269844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Fluxograma: Disco Magnético 27">
            <a:extLst>
              <a:ext uri="{FF2B5EF4-FFF2-40B4-BE49-F238E27FC236}">
                <a16:creationId xmlns:a16="http://schemas.microsoft.com/office/drawing/2014/main" id="{F76036C9-3B05-4A14-9BDA-01B3AA21FAC6}"/>
              </a:ext>
            </a:extLst>
          </p:cNvPr>
          <p:cNvSpPr/>
          <p:nvPr/>
        </p:nvSpPr>
        <p:spPr>
          <a:xfrm>
            <a:off x="563546" y="1372628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Disco Magnético 28">
            <a:extLst>
              <a:ext uri="{FF2B5EF4-FFF2-40B4-BE49-F238E27FC236}">
                <a16:creationId xmlns:a16="http://schemas.microsoft.com/office/drawing/2014/main" id="{4D199E92-97FB-4C36-B64F-A07F7646CEDD}"/>
              </a:ext>
            </a:extLst>
          </p:cNvPr>
          <p:cNvSpPr/>
          <p:nvPr/>
        </p:nvSpPr>
        <p:spPr>
          <a:xfrm>
            <a:off x="616714" y="147541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isco Magnético 29">
            <a:extLst>
              <a:ext uri="{FF2B5EF4-FFF2-40B4-BE49-F238E27FC236}">
                <a16:creationId xmlns:a16="http://schemas.microsoft.com/office/drawing/2014/main" id="{1EAEED95-281D-4EB6-B236-BC4499DE3C2F}"/>
              </a:ext>
            </a:extLst>
          </p:cNvPr>
          <p:cNvSpPr/>
          <p:nvPr/>
        </p:nvSpPr>
        <p:spPr>
          <a:xfrm>
            <a:off x="669882" y="157819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81758C4-CD43-4382-8EEC-F453FAEF08EB}"/>
              </a:ext>
            </a:extLst>
          </p:cNvPr>
          <p:cNvSpPr txBox="1"/>
          <p:nvPr/>
        </p:nvSpPr>
        <p:spPr>
          <a:xfrm>
            <a:off x="147130" y="619026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Coleta</a:t>
            </a:r>
          </a:p>
          <a:p>
            <a:r>
              <a:rPr lang="pt-BR" sz="1000" b="1" dirty="0"/>
              <a:t>De Dados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86D2649-697E-4815-AF0D-A4701DD63893}"/>
              </a:ext>
            </a:extLst>
          </p:cNvPr>
          <p:cNvSpPr txBox="1"/>
          <p:nvPr/>
        </p:nvSpPr>
        <p:spPr>
          <a:xfrm>
            <a:off x="83718" y="1904097"/>
            <a:ext cx="1265275" cy="954107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Volume de Vendas</a:t>
            </a:r>
          </a:p>
          <a:p>
            <a:r>
              <a:rPr lang="pt-BR" sz="800" dirty="0"/>
              <a:t>Preço</a:t>
            </a:r>
          </a:p>
          <a:p>
            <a:r>
              <a:rPr lang="pt-BR" sz="800" dirty="0"/>
              <a:t>Temperatura</a:t>
            </a:r>
          </a:p>
          <a:p>
            <a:r>
              <a:rPr lang="pt-BR" sz="800" dirty="0"/>
              <a:t>População</a:t>
            </a:r>
          </a:p>
          <a:p>
            <a:r>
              <a:rPr lang="pt-BR" sz="800" dirty="0"/>
              <a:t>Produção Refrigerantes</a:t>
            </a:r>
          </a:p>
          <a:p>
            <a:r>
              <a:rPr lang="pt-BR" sz="800" dirty="0"/>
              <a:t>Produção Cerveja</a:t>
            </a:r>
          </a:p>
          <a:p>
            <a:r>
              <a:rPr lang="pt-BR" sz="800" dirty="0"/>
              <a:t>Eventos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82AF96E4-8A5F-42CF-B8D9-91CF2F1F87F7}"/>
              </a:ext>
            </a:extLst>
          </p:cNvPr>
          <p:cNvCxnSpPr>
            <a:cxnSpLocks/>
            <a:stCxn id="26" idx="4"/>
            <a:endCxn id="34" idx="1"/>
          </p:cNvCxnSpPr>
          <p:nvPr/>
        </p:nvCxnSpPr>
        <p:spPr>
          <a:xfrm flipV="1">
            <a:off x="705303" y="1264143"/>
            <a:ext cx="893097" cy="5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8E86AEF-359A-4666-9AF8-A2E2EB882A18}"/>
              </a:ext>
            </a:extLst>
          </p:cNvPr>
          <p:cNvSpPr txBox="1"/>
          <p:nvPr/>
        </p:nvSpPr>
        <p:spPr>
          <a:xfrm>
            <a:off x="1598400" y="975072"/>
            <a:ext cx="1283124" cy="769441"/>
          </a:xfrm>
          <a:prstGeom prst="rect">
            <a:avLst/>
          </a:prstGeom>
          <a:solidFill>
            <a:srgbClr val="92D05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Limpeza dos Dados e Fusão para Conjunto Único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2800B75-4D2A-47EA-B8E9-53315589F1BF}"/>
              </a:ext>
            </a:extLst>
          </p:cNvPr>
          <p:cNvSpPr txBox="1"/>
          <p:nvPr/>
        </p:nvSpPr>
        <p:spPr>
          <a:xfrm>
            <a:off x="3727920" y="2355208"/>
            <a:ext cx="1513505" cy="830997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</a:t>
            </a:r>
          </a:p>
          <a:p>
            <a:r>
              <a:rPr lang="pt-BR" sz="800" dirty="0"/>
              <a:t>Holt-Winters</a:t>
            </a:r>
          </a:p>
          <a:p>
            <a:r>
              <a:rPr lang="pt-BR" sz="800" dirty="0" err="1"/>
              <a:t>Theta</a:t>
            </a:r>
            <a:endParaRPr lang="pt-BR" sz="800" dirty="0"/>
          </a:p>
          <a:p>
            <a:r>
              <a:rPr lang="pt-BR" sz="800" dirty="0"/>
              <a:t>RNN</a:t>
            </a:r>
          </a:p>
        </p:txBody>
      </p:sp>
      <p:sp>
        <p:nvSpPr>
          <p:cNvPr id="35" name="Fluxograma: Disco Magnético 34">
            <a:extLst>
              <a:ext uri="{FF2B5EF4-FFF2-40B4-BE49-F238E27FC236}">
                <a16:creationId xmlns:a16="http://schemas.microsoft.com/office/drawing/2014/main" id="{1CD6D621-EF7C-48D7-BB47-224C1F9B1FCC}"/>
              </a:ext>
            </a:extLst>
          </p:cNvPr>
          <p:cNvSpPr/>
          <p:nvPr/>
        </p:nvSpPr>
        <p:spPr>
          <a:xfrm>
            <a:off x="4496112" y="969585"/>
            <a:ext cx="750801" cy="600163"/>
          </a:xfrm>
          <a:prstGeom prst="flowChartMagneticDisk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F2192BB-DC73-4159-B9A6-4599B6CB10EF}"/>
              </a:ext>
            </a:extLst>
          </p:cNvPr>
          <p:cNvSpPr txBox="1"/>
          <p:nvPr/>
        </p:nvSpPr>
        <p:spPr>
          <a:xfrm>
            <a:off x="4434850" y="603744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Dados </a:t>
            </a:r>
            <a:r>
              <a:rPr lang="pt-BR" sz="1000" b="1" dirty="0" err="1"/>
              <a:t>Pré</a:t>
            </a:r>
            <a:r>
              <a:rPr lang="pt-BR" sz="1000" b="1" dirty="0"/>
              <a:t>-Processados</a:t>
            </a:r>
          </a:p>
        </p:txBody>
      </p: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E08C56B7-F9C1-49B9-A9B7-E8A0865EE2FF}"/>
              </a:ext>
            </a:extLst>
          </p:cNvPr>
          <p:cNvCxnSpPr>
            <a:cxnSpLocks/>
            <a:stCxn id="34" idx="3"/>
            <a:endCxn id="35" idx="2"/>
          </p:cNvCxnSpPr>
          <p:nvPr/>
        </p:nvCxnSpPr>
        <p:spPr>
          <a:xfrm>
            <a:off x="2881524" y="1264143"/>
            <a:ext cx="1614588" cy="55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12243BE-50D5-49DD-B66A-517AE166E2CB}"/>
              </a:ext>
            </a:extLst>
          </p:cNvPr>
          <p:cNvSpPr txBox="1"/>
          <p:nvPr/>
        </p:nvSpPr>
        <p:spPr>
          <a:xfrm>
            <a:off x="6173562" y="1017860"/>
            <a:ext cx="1513505" cy="4308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Separação dos Conjuntos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71F67C67-6541-49B5-86CF-D88D60DA84F7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5246913" y="1264081"/>
            <a:ext cx="926649" cy="55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6053665" y="1892081"/>
            <a:ext cx="693208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Fluxograma: Disco Magnético 41">
            <a:extLst>
              <a:ext uri="{FF2B5EF4-FFF2-40B4-BE49-F238E27FC236}">
                <a16:creationId xmlns:a16="http://schemas.microsoft.com/office/drawing/2014/main" id="{E6F16C94-492C-428E-9656-71ACB8C53B27}"/>
              </a:ext>
            </a:extLst>
          </p:cNvPr>
          <p:cNvSpPr/>
          <p:nvPr/>
        </p:nvSpPr>
        <p:spPr>
          <a:xfrm>
            <a:off x="7307938" y="2172766"/>
            <a:ext cx="693208" cy="193063"/>
          </a:xfrm>
          <a:prstGeom prst="flowChartMagneticDisk">
            <a:avLst/>
          </a:prstGeom>
          <a:solidFill>
            <a:schemeClr val="accent6">
              <a:alpha val="3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5983395" y="2306842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7997848" y="2032935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teste</a:t>
            </a:r>
          </a:p>
        </p:txBody>
      </p:sp>
      <p:cxnSp>
        <p:nvCxnSpPr>
          <p:cNvPr id="46" name="Conector de Seta Reta 45">
            <a:extLst>
              <a:ext uri="{FF2B5EF4-FFF2-40B4-BE49-F238E27FC236}">
                <a16:creationId xmlns:a16="http://schemas.microsoft.com/office/drawing/2014/main" id="{E056A3EB-150A-4CC7-AC00-6E60CD5D3D54}"/>
              </a:ext>
            </a:extLst>
          </p:cNvPr>
          <p:cNvCxnSpPr>
            <a:cxnSpLocks/>
          </p:cNvCxnSpPr>
          <p:nvPr/>
        </p:nvCxnSpPr>
        <p:spPr>
          <a:xfrm>
            <a:off x="6930314" y="1527421"/>
            <a:ext cx="696938" cy="5675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635C2FF5-C9B9-4F23-BBFE-A96DAC93DB2F}"/>
              </a:ext>
            </a:extLst>
          </p:cNvPr>
          <p:cNvCxnSpPr>
            <a:cxnSpLocks/>
          </p:cNvCxnSpPr>
          <p:nvPr/>
        </p:nvCxnSpPr>
        <p:spPr>
          <a:xfrm flipH="1">
            <a:off x="6625514" y="1511692"/>
            <a:ext cx="304800" cy="3486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74676D1-1ABC-48CE-B9D9-0F4C745E97BC}"/>
              </a:ext>
            </a:extLst>
          </p:cNvPr>
          <p:cNvSpPr txBox="1"/>
          <p:nvPr/>
        </p:nvSpPr>
        <p:spPr>
          <a:xfrm>
            <a:off x="6358016" y="1544383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80%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1FFB162-8996-4C67-B229-299105FEA1A1}"/>
              </a:ext>
            </a:extLst>
          </p:cNvPr>
          <p:cNvSpPr txBox="1"/>
          <p:nvPr/>
        </p:nvSpPr>
        <p:spPr>
          <a:xfrm>
            <a:off x="7347300" y="1734958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20%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490E78BA-DAAA-46C4-9C14-4F6EA4BB6322}"/>
              </a:ext>
            </a:extLst>
          </p:cNvPr>
          <p:cNvCxnSpPr>
            <a:cxnSpLocks/>
          </p:cNvCxnSpPr>
          <p:nvPr/>
        </p:nvCxnSpPr>
        <p:spPr>
          <a:xfrm flipH="1">
            <a:off x="5281316" y="2094960"/>
            <a:ext cx="716727" cy="19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ADF29841-E72F-4209-BBD4-B730F3682CE3}"/>
              </a:ext>
            </a:extLst>
          </p:cNvPr>
          <p:cNvSpPr txBox="1"/>
          <p:nvPr/>
        </p:nvSpPr>
        <p:spPr>
          <a:xfrm>
            <a:off x="3727920" y="1881459"/>
            <a:ext cx="1513505" cy="430887"/>
          </a:xfrm>
          <a:prstGeom prst="rect">
            <a:avLst/>
          </a:prstGeom>
          <a:solidFill>
            <a:srgbClr val="C0000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Seleção dos Modelos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609D1539-92E1-4A95-A711-BD88114EB16C}"/>
              </a:ext>
            </a:extLst>
          </p:cNvPr>
          <p:cNvSpPr txBox="1"/>
          <p:nvPr/>
        </p:nvSpPr>
        <p:spPr>
          <a:xfrm>
            <a:off x="1598400" y="1787989"/>
            <a:ext cx="1274186" cy="243143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Tratamento dos tipos (</a:t>
            </a:r>
            <a:r>
              <a:rPr lang="pt-BR" sz="800" dirty="0" err="1"/>
              <a:t>datetime</a:t>
            </a:r>
            <a:r>
              <a:rPr lang="pt-BR" sz="800" dirty="0"/>
              <a:t>)</a:t>
            </a:r>
          </a:p>
          <a:p>
            <a:r>
              <a:rPr lang="pt-BR" sz="800" dirty="0"/>
              <a:t>Dados faltantes</a:t>
            </a:r>
          </a:p>
          <a:p>
            <a:r>
              <a:rPr lang="pt-BR" sz="800" dirty="0"/>
              <a:t>(população e renda)</a:t>
            </a:r>
          </a:p>
          <a:p>
            <a:r>
              <a:rPr lang="pt-BR" sz="800" dirty="0"/>
              <a:t>Outliers</a:t>
            </a:r>
          </a:p>
          <a:p>
            <a:r>
              <a:rPr lang="pt-BR" sz="800" dirty="0"/>
              <a:t>(não eliminados)</a:t>
            </a:r>
          </a:p>
          <a:p>
            <a:r>
              <a:rPr lang="pt-BR" sz="800" dirty="0" err="1"/>
              <a:t>Feature</a:t>
            </a:r>
            <a:r>
              <a:rPr lang="pt-BR" sz="800" dirty="0"/>
              <a:t> </a:t>
            </a:r>
            <a:r>
              <a:rPr lang="pt-BR" sz="800" dirty="0" err="1"/>
              <a:t>engineering</a:t>
            </a:r>
            <a:r>
              <a:rPr lang="pt-BR" sz="800" dirty="0"/>
              <a:t>:</a:t>
            </a:r>
          </a:p>
          <a:p>
            <a:pPr lvl="8"/>
            <a:r>
              <a:rPr lang="pt-BR" sz="800" dirty="0"/>
              <a:t>   -Volume: transformação logarítmica, </a:t>
            </a:r>
            <a:r>
              <a:rPr lang="pt-BR" sz="800" dirty="0" err="1"/>
              <a:t>boxcox</a:t>
            </a:r>
            <a:r>
              <a:rPr lang="pt-BR" sz="800" dirty="0"/>
              <a:t>, </a:t>
            </a:r>
            <a:r>
              <a:rPr lang="pt-BR" sz="800" dirty="0" err="1"/>
              <a:t>powertransformer</a:t>
            </a:r>
            <a:endParaRPr lang="pt-BR" sz="800" dirty="0"/>
          </a:p>
          <a:p>
            <a:pPr lvl="4"/>
            <a:r>
              <a:rPr lang="pt-BR" sz="800" dirty="0"/>
              <a:t>   -Litoral: criada</a:t>
            </a:r>
          </a:p>
          <a:p>
            <a:pPr lvl="4"/>
            <a:r>
              <a:rPr lang="pt-BR" sz="800" dirty="0"/>
              <a:t>Redundantes</a:t>
            </a:r>
          </a:p>
          <a:p>
            <a:pPr lvl="4"/>
            <a:r>
              <a:rPr lang="pt-BR" sz="800" dirty="0"/>
              <a:t>(preço total, regular e promocional)</a:t>
            </a:r>
          </a:p>
          <a:p>
            <a:pPr lvl="4"/>
            <a:r>
              <a:rPr lang="pt-BR" sz="800" dirty="0"/>
              <a:t>Errados, duplicados</a:t>
            </a:r>
          </a:p>
          <a:p>
            <a:pPr lvl="4"/>
            <a:r>
              <a:rPr lang="pt-BR" sz="800" dirty="0"/>
              <a:t>(nenhum)</a:t>
            </a:r>
          </a:p>
          <a:p>
            <a:pPr lvl="4"/>
            <a:r>
              <a:rPr lang="pt-BR" sz="800" dirty="0"/>
              <a:t>AED</a:t>
            </a:r>
          </a:p>
          <a:p>
            <a:pPr lvl="4"/>
            <a:r>
              <a:rPr lang="pt-BR" sz="800" dirty="0"/>
              <a:t>Matriz de correlação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D64939-8A9A-485C-854E-3A0E9CCD3770}"/>
              </a:ext>
            </a:extLst>
          </p:cNvPr>
          <p:cNvSpPr txBox="1"/>
          <p:nvPr/>
        </p:nvSpPr>
        <p:spPr>
          <a:xfrm>
            <a:off x="3154611" y="3792119"/>
            <a:ext cx="1513505" cy="584775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K-Médias</a:t>
            </a:r>
          </a:p>
          <a:p>
            <a:r>
              <a:rPr lang="pt-BR" sz="800" dirty="0"/>
              <a:t>-NMI</a:t>
            </a:r>
          </a:p>
          <a:p>
            <a:r>
              <a:rPr lang="pt-BR" sz="800" dirty="0"/>
              <a:t>-Método do Cotovelo</a:t>
            </a:r>
          </a:p>
          <a:p>
            <a:r>
              <a:rPr lang="pt-BR" sz="800" dirty="0"/>
              <a:t>-</a:t>
            </a:r>
            <a:r>
              <a:rPr lang="pt-BR" sz="800" dirty="0" err="1"/>
              <a:t>Silhouete</a:t>
            </a:r>
            <a:r>
              <a:rPr lang="pt-BR" sz="800" dirty="0"/>
              <a:t> score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F99F3B6-788B-414B-A27E-4C02FCF58502}"/>
              </a:ext>
            </a:extLst>
          </p:cNvPr>
          <p:cNvSpPr txBox="1"/>
          <p:nvPr/>
        </p:nvSpPr>
        <p:spPr>
          <a:xfrm>
            <a:off x="3154611" y="3499795"/>
            <a:ext cx="1513505" cy="26161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Agrupamento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398FF4E-D8E9-4825-8164-DE7CE7A1AFF9}"/>
              </a:ext>
            </a:extLst>
          </p:cNvPr>
          <p:cNvSpPr txBox="1"/>
          <p:nvPr/>
        </p:nvSpPr>
        <p:spPr>
          <a:xfrm>
            <a:off x="5259545" y="1877827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350 Grupos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DB1CCBE-13F1-4BD0-A079-36958D50D70A}"/>
              </a:ext>
            </a:extLst>
          </p:cNvPr>
          <p:cNvCxnSpPr>
            <a:cxnSpLocks/>
          </p:cNvCxnSpPr>
          <p:nvPr/>
        </p:nvCxnSpPr>
        <p:spPr>
          <a:xfrm flipH="1">
            <a:off x="4071257" y="3214071"/>
            <a:ext cx="406402" cy="239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20678B1-A1C8-4156-8556-D5727DD4E56D}"/>
              </a:ext>
            </a:extLst>
          </p:cNvPr>
          <p:cNvSpPr txBox="1"/>
          <p:nvPr/>
        </p:nvSpPr>
        <p:spPr>
          <a:xfrm>
            <a:off x="5395038" y="3292205"/>
            <a:ext cx="1513505" cy="430887"/>
          </a:xfrm>
          <a:prstGeom prst="rect">
            <a:avLst/>
          </a:prstGeom>
          <a:solidFill>
            <a:srgbClr val="7030A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Ajuste </a:t>
            </a:r>
            <a:r>
              <a:rPr lang="pt-BR" sz="1100" b="1" dirty="0" err="1"/>
              <a:t>hiper-parâmetros</a:t>
            </a:r>
            <a:endParaRPr lang="pt-BR" sz="1100" b="1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D9EECA0-2E74-4D2C-AEB9-F98D8CBF4F28}"/>
              </a:ext>
            </a:extLst>
          </p:cNvPr>
          <p:cNvSpPr txBox="1"/>
          <p:nvPr/>
        </p:nvSpPr>
        <p:spPr>
          <a:xfrm>
            <a:off x="5398058" y="3749257"/>
            <a:ext cx="1513505" cy="707886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SARIMA: </a:t>
            </a:r>
            <a:r>
              <a:rPr lang="pt-BR" sz="800" dirty="0" err="1"/>
              <a:t>max_iter</a:t>
            </a:r>
            <a:r>
              <a:rPr lang="pt-BR" sz="800" dirty="0"/>
              <a:t>, </a:t>
            </a:r>
            <a:r>
              <a:rPr lang="pt-BR" sz="800" dirty="0" err="1"/>
              <a:t>info_crit</a:t>
            </a:r>
            <a:endParaRPr lang="pt-BR" sz="800" dirty="0"/>
          </a:p>
          <a:p>
            <a:r>
              <a:rPr lang="pt-BR" sz="800" dirty="0"/>
              <a:t>RNN: </a:t>
            </a:r>
            <a:r>
              <a:rPr lang="pt-BR" sz="800" dirty="0" err="1"/>
              <a:t>batch_size</a:t>
            </a:r>
            <a:r>
              <a:rPr lang="pt-BR" sz="800" dirty="0"/>
              <a:t>, </a:t>
            </a:r>
            <a:r>
              <a:rPr lang="pt-BR" sz="800" dirty="0" err="1"/>
              <a:t>timesteps</a:t>
            </a:r>
            <a:endParaRPr lang="pt-BR" sz="800" dirty="0"/>
          </a:p>
          <a:p>
            <a:r>
              <a:rPr lang="pt-BR" sz="800" dirty="0"/>
              <a:t>Uni e Multivariado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4646345" y="3617968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4697144" y="3630600"/>
            <a:ext cx="65862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7" name="Fluxograma: Conector 136">
            <a:extLst>
              <a:ext uri="{FF2B5EF4-FFF2-40B4-BE49-F238E27FC236}">
                <a16:creationId xmlns:a16="http://schemas.microsoft.com/office/drawing/2014/main" id="{BA2A5C75-2C2A-42F6-9937-DBD447A73EF7}"/>
              </a:ext>
            </a:extLst>
          </p:cNvPr>
          <p:cNvSpPr/>
          <p:nvPr/>
        </p:nvSpPr>
        <p:spPr>
          <a:xfrm>
            <a:off x="6625515" y="2751484"/>
            <a:ext cx="1206448" cy="462588"/>
          </a:xfrm>
          <a:prstGeom prst="flowChartConnector">
            <a:avLst/>
          </a:prstGeom>
          <a:solidFill>
            <a:srgbClr val="FF0000">
              <a:alpha val="1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</a:rPr>
              <a:t>Modelo Treinado</a:t>
            </a:r>
          </a:p>
        </p:txBody>
      </p:sp>
      <p:cxnSp>
        <p:nvCxnSpPr>
          <p:cNvPr id="139" name="Conector: Angulado 138">
            <a:extLst>
              <a:ext uri="{FF2B5EF4-FFF2-40B4-BE49-F238E27FC236}">
                <a16:creationId xmlns:a16="http://schemas.microsoft.com/office/drawing/2014/main" id="{F10EE36B-2EF8-405B-ADDF-69829B1980A4}"/>
              </a:ext>
            </a:extLst>
          </p:cNvPr>
          <p:cNvCxnSpPr>
            <a:stCxn id="67" idx="0"/>
            <a:endCxn id="137" idx="2"/>
          </p:cNvCxnSpPr>
          <p:nvPr/>
        </p:nvCxnSpPr>
        <p:spPr>
          <a:xfrm rot="5400000" flipH="1" flipV="1">
            <a:off x="6233940" y="2900630"/>
            <a:ext cx="309427" cy="473724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DF6417A-474F-46FC-B70D-200C913E13F8}"/>
              </a:ext>
            </a:extLst>
          </p:cNvPr>
          <p:cNvSpPr txBox="1"/>
          <p:nvPr/>
        </p:nvSpPr>
        <p:spPr>
          <a:xfrm>
            <a:off x="8164395" y="2684267"/>
            <a:ext cx="848639" cy="600164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Predição dos Valores</a:t>
            </a:r>
          </a:p>
        </p:txBody>
      </p: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9583DA28-1380-47AE-B2B0-7A05946ADD29}"/>
              </a:ext>
            </a:extLst>
          </p:cNvPr>
          <p:cNvCxnSpPr>
            <a:cxnSpLocks/>
          </p:cNvCxnSpPr>
          <p:nvPr/>
        </p:nvCxnSpPr>
        <p:spPr>
          <a:xfrm>
            <a:off x="8138661" y="2468524"/>
            <a:ext cx="257853" cy="215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578FECD7-EDD4-48BC-99C7-C602BA11F74D}"/>
              </a:ext>
            </a:extLst>
          </p:cNvPr>
          <p:cNvCxnSpPr>
            <a:cxnSpLocks/>
          </p:cNvCxnSpPr>
          <p:nvPr/>
        </p:nvCxnSpPr>
        <p:spPr>
          <a:xfrm>
            <a:off x="7831962" y="2966142"/>
            <a:ext cx="332433" cy="20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ector de Seta Reta 99">
            <a:extLst>
              <a:ext uri="{FF2B5EF4-FFF2-40B4-BE49-F238E27FC236}">
                <a16:creationId xmlns:a16="http://schemas.microsoft.com/office/drawing/2014/main" id="{80FAA37E-8A38-4539-9042-30E11C25CA2B}"/>
              </a:ext>
            </a:extLst>
          </p:cNvPr>
          <p:cNvCxnSpPr>
            <a:cxnSpLocks/>
          </p:cNvCxnSpPr>
          <p:nvPr/>
        </p:nvCxnSpPr>
        <p:spPr>
          <a:xfrm>
            <a:off x="8581457" y="3284431"/>
            <a:ext cx="0" cy="2153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8CF03962-B2CD-42CB-A1E7-2BFD0F508C74}"/>
              </a:ext>
            </a:extLst>
          </p:cNvPr>
          <p:cNvSpPr txBox="1"/>
          <p:nvPr/>
        </p:nvSpPr>
        <p:spPr>
          <a:xfrm>
            <a:off x="8059890" y="3506344"/>
            <a:ext cx="1045504" cy="261610"/>
          </a:xfrm>
          <a:prstGeom prst="rect">
            <a:avLst/>
          </a:prstGeom>
          <a:solidFill>
            <a:srgbClr val="FFFF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Avaliação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B03DEE2-73B2-45CF-801B-A10CCCD43745}"/>
              </a:ext>
            </a:extLst>
          </p:cNvPr>
          <p:cNvSpPr txBox="1"/>
          <p:nvPr/>
        </p:nvSpPr>
        <p:spPr>
          <a:xfrm>
            <a:off x="8059889" y="3800294"/>
            <a:ext cx="1045505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RMSE</a:t>
            </a:r>
          </a:p>
          <a:p>
            <a:r>
              <a:rPr lang="pt-BR" sz="800" dirty="0"/>
              <a:t>MAPE</a:t>
            </a:r>
          </a:p>
          <a:p>
            <a:r>
              <a:rPr lang="pt-BR" sz="800" dirty="0"/>
              <a:t>TU</a:t>
            </a:r>
          </a:p>
          <a:p>
            <a:r>
              <a:rPr lang="pt-BR" sz="800" dirty="0"/>
              <a:t>POCID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23B7FE0-C2CB-47ED-B37B-9BC1116939E7}"/>
              </a:ext>
            </a:extLst>
          </p:cNvPr>
          <p:cNvSpPr/>
          <p:nvPr/>
        </p:nvSpPr>
        <p:spPr>
          <a:xfrm>
            <a:off x="3069770" y="2684266"/>
            <a:ext cx="6074229" cy="1844091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327DA4BF-9EB0-4D90-BA41-12DE0DF3777B}"/>
              </a:ext>
            </a:extLst>
          </p:cNvPr>
          <p:cNvSpPr/>
          <p:nvPr/>
        </p:nvSpPr>
        <p:spPr>
          <a:xfrm>
            <a:off x="21786" y="626286"/>
            <a:ext cx="3047984" cy="390933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DA392E54-3F95-464D-A982-22D2419F71E7}"/>
              </a:ext>
            </a:extLst>
          </p:cNvPr>
          <p:cNvSpPr/>
          <p:nvPr/>
        </p:nvSpPr>
        <p:spPr>
          <a:xfrm>
            <a:off x="3069773" y="1721145"/>
            <a:ext cx="2936877" cy="963901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25043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35" name="Fluxograma: Disco Magnético 34">
            <a:extLst>
              <a:ext uri="{FF2B5EF4-FFF2-40B4-BE49-F238E27FC236}">
                <a16:creationId xmlns:a16="http://schemas.microsoft.com/office/drawing/2014/main" id="{1CD6D621-EF7C-48D7-BB47-224C1F9B1FCC}"/>
              </a:ext>
            </a:extLst>
          </p:cNvPr>
          <p:cNvSpPr/>
          <p:nvPr/>
        </p:nvSpPr>
        <p:spPr>
          <a:xfrm>
            <a:off x="2776177" y="1586442"/>
            <a:ext cx="750801" cy="600163"/>
          </a:xfrm>
          <a:prstGeom prst="flowChartMagneticDisk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F2192BB-DC73-4159-B9A6-4599B6CB10EF}"/>
              </a:ext>
            </a:extLst>
          </p:cNvPr>
          <p:cNvSpPr txBox="1"/>
          <p:nvPr/>
        </p:nvSpPr>
        <p:spPr>
          <a:xfrm>
            <a:off x="2460171" y="1060947"/>
            <a:ext cx="1300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Dados </a:t>
            </a:r>
            <a:r>
              <a:rPr lang="pt-BR" b="1" dirty="0" err="1"/>
              <a:t>Pré</a:t>
            </a:r>
            <a:r>
              <a:rPr lang="pt-BR" b="1" dirty="0"/>
              <a:t>-Processados</a:t>
            </a:r>
          </a:p>
        </p:txBody>
      </p: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E08C56B7-F9C1-49B9-A9B7-E8A0865EE2FF}"/>
              </a:ext>
            </a:extLst>
          </p:cNvPr>
          <p:cNvCxnSpPr>
            <a:cxnSpLocks/>
            <a:endCxn id="35" idx="2"/>
          </p:cNvCxnSpPr>
          <p:nvPr/>
        </p:nvCxnSpPr>
        <p:spPr>
          <a:xfrm>
            <a:off x="1161589" y="1881000"/>
            <a:ext cx="1614588" cy="55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12243BE-50D5-49DD-B66A-517AE166E2CB}"/>
              </a:ext>
            </a:extLst>
          </p:cNvPr>
          <p:cNvSpPr txBox="1"/>
          <p:nvPr/>
        </p:nvSpPr>
        <p:spPr>
          <a:xfrm>
            <a:off x="4453627" y="1634717"/>
            <a:ext cx="1513505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Separação dos Conjuntos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71F67C67-6541-49B5-86CF-D88D60DA84F7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3526978" y="1880938"/>
            <a:ext cx="926649" cy="55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4333730" y="2574253"/>
            <a:ext cx="693208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Fluxograma: Disco Magnético 41">
            <a:extLst>
              <a:ext uri="{FF2B5EF4-FFF2-40B4-BE49-F238E27FC236}">
                <a16:creationId xmlns:a16="http://schemas.microsoft.com/office/drawing/2014/main" id="{E6F16C94-492C-428E-9656-71ACB8C53B27}"/>
              </a:ext>
            </a:extLst>
          </p:cNvPr>
          <p:cNvSpPr/>
          <p:nvPr/>
        </p:nvSpPr>
        <p:spPr>
          <a:xfrm>
            <a:off x="5588003" y="2854938"/>
            <a:ext cx="693208" cy="193063"/>
          </a:xfrm>
          <a:prstGeom prst="flowChartMagneticDisk">
            <a:avLst/>
          </a:prstGeom>
          <a:solidFill>
            <a:schemeClr val="accent6">
              <a:alpha val="3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4064000" y="3090612"/>
            <a:ext cx="12449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Conjunto de 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5493535" y="3097301"/>
            <a:ext cx="1045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Conjunto de teste</a:t>
            </a:r>
          </a:p>
        </p:txBody>
      </p:sp>
      <p:cxnSp>
        <p:nvCxnSpPr>
          <p:cNvPr id="46" name="Conector de Seta Reta 45">
            <a:extLst>
              <a:ext uri="{FF2B5EF4-FFF2-40B4-BE49-F238E27FC236}">
                <a16:creationId xmlns:a16="http://schemas.microsoft.com/office/drawing/2014/main" id="{E056A3EB-150A-4CC7-AC00-6E60CD5D3D54}"/>
              </a:ext>
            </a:extLst>
          </p:cNvPr>
          <p:cNvCxnSpPr>
            <a:cxnSpLocks/>
          </p:cNvCxnSpPr>
          <p:nvPr/>
        </p:nvCxnSpPr>
        <p:spPr>
          <a:xfrm>
            <a:off x="5210379" y="2209593"/>
            <a:ext cx="696938" cy="5675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635C2FF5-C9B9-4F23-BBFE-A96DAC93DB2F}"/>
              </a:ext>
            </a:extLst>
          </p:cNvPr>
          <p:cNvCxnSpPr>
            <a:cxnSpLocks/>
          </p:cNvCxnSpPr>
          <p:nvPr/>
        </p:nvCxnSpPr>
        <p:spPr>
          <a:xfrm flipH="1">
            <a:off x="4905579" y="2193864"/>
            <a:ext cx="304800" cy="3486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74676D1-1ABC-48CE-B9D9-0F4C745E97BC}"/>
              </a:ext>
            </a:extLst>
          </p:cNvPr>
          <p:cNvSpPr txBox="1"/>
          <p:nvPr/>
        </p:nvSpPr>
        <p:spPr>
          <a:xfrm>
            <a:off x="4453627" y="2226555"/>
            <a:ext cx="6313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80%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1FFB162-8996-4C67-B229-299105FEA1A1}"/>
              </a:ext>
            </a:extLst>
          </p:cNvPr>
          <p:cNvSpPr txBox="1"/>
          <p:nvPr/>
        </p:nvSpPr>
        <p:spPr>
          <a:xfrm>
            <a:off x="5627364" y="2359074"/>
            <a:ext cx="551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20%</a:t>
            </a:r>
          </a:p>
        </p:txBody>
      </p:sp>
    </p:spTree>
    <p:extLst>
      <p:ext uri="{BB962C8B-B14F-4D97-AF65-F5344CB8AC3E}">
        <p14:creationId xmlns:p14="http://schemas.microsoft.com/office/powerpoint/2010/main" val="3248634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19" name="Fluxograma: Disco Magnético 18">
            <a:extLst>
              <a:ext uri="{FF2B5EF4-FFF2-40B4-BE49-F238E27FC236}">
                <a16:creationId xmlns:a16="http://schemas.microsoft.com/office/drawing/2014/main" id="{4673A328-3EA4-4B34-A463-E3BCDE54363E}"/>
              </a:ext>
            </a:extLst>
          </p:cNvPr>
          <p:cNvSpPr/>
          <p:nvPr/>
        </p:nvSpPr>
        <p:spPr>
          <a:xfrm>
            <a:off x="350874" y="96149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Fluxograma: Disco Magnético 24">
            <a:extLst>
              <a:ext uri="{FF2B5EF4-FFF2-40B4-BE49-F238E27FC236}">
                <a16:creationId xmlns:a16="http://schemas.microsoft.com/office/drawing/2014/main" id="{6723DF52-5A1E-46D2-A303-92651F65A227}"/>
              </a:ext>
            </a:extLst>
          </p:cNvPr>
          <p:cNvSpPr/>
          <p:nvPr/>
        </p:nvSpPr>
        <p:spPr>
          <a:xfrm>
            <a:off x="404042" y="106427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Fluxograma: Disco Magnético 25">
            <a:extLst>
              <a:ext uri="{FF2B5EF4-FFF2-40B4-BE49-F238E27FC236}">
                <a16:creationId xmlns:a16="http://schemas.microsoft.com/office/drawing/2014/main" id="{475AC77E-4EE8-47A7-B0CF-ADDC765D4FF0}"/>
              </a:ext>
            </a:extLst>
          </p:cNvPr>
          <p:cNvSpPr/>
          <p:nvPr/>
        </p:nvSpPr>
        <p:spPr>
          <a:xfrm>
            <a:off x="457210" y="1167060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Fluxograma: Disco Magnético 26">
            <a:extLst>
              <a:ext uri="{FF2B5EF4-FFF2-40B4-BE49-F238E27FC236}">
                <a16:creationId xmlns:a16="http://schemas.microsoft.com/office/drawing/2014/main" id="{63B33368-38A4-4C15-AD33-8E9DBAF72770}"/>
              </a:ext>
            </a:extLst>
          </p:cNvPr>
          <p:cNvSpPr/>
          <p:nvPr/>
        </p:nvSpPr>
        <p:spPr>
          <a:xfrm>
            <a:off x="510378" y="1269844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Fluxograma: Disco Magnético 27">
            <a:extLst>
              <a:ext uri="{FF2B5EF4-FFF2-40B4-BE49-F238E27FC236}">
                <a16:creationId xmlns:a16="http://schemas.microsoft.com/office/drawing/2014/main" id="{F76036C9-3B05-4A14-9BDA-01B3AA21FAC6}"/>
              </a:ext>
            </a:extLst>
          </p:cNvPr>
          <p:cNvSpPr/>
          <p:nvPr/>
        </p:nvSpPr>
        <p:spPr>
          <a:xfrm>
            <a:off x="563546" y="1372628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Disco Magnético 28">
            <a:extLst>
              <a:ext uri="{FF2B5EF4-FFF2-40B4-BE49-F238E27FC236}">
                <a16:creationId xmlns:a16="http://schemas.microsoft.com/office/drawing/2014/main" id="{4D199E92-97FB-4C36-B64F-A07F7646CEDD}"/>
              </a:ext>
            </a:extLst>
          </p:cNvPr>
          <p:cNvSpPr/>
          <p:nvPr/>
        </p:nvSpPr>
        <p:spPr>
          <a:xfrm>
            <a:off x="616714" y="147541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isco Magnético 29">
            <a:extLst>
              <a:ext uri="{FF2B5EF4-FFF2-40B4-BE49-F238E27FC236}">
                <a16:creationId xmlns:a16="http://schemas.microsoft.com/office/drawing/2014/main" id="{1EAEED95-281D-4EB6-B236-BC4499DE3C2F}"/>
              </a:ext>
            </a:extLst>
          </p:cNvPr>
          <p:cNvSpPr/>
          <p:nvPr/>
        </p:nvSpPr>
        <p:spPr>
          <a:xfrm>
            <a:off x="669882" y="157819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81758C4-CD43-4382-8EEC-F453FAEF08EB}"/>
              </a:ext>
            </a:extLst>
          </p:cNvPr>
          <p:cNvSpPr txBox="1"/>
          <p:nvPr/>
        </p:nvSpPr>
        <p:spPr>
          <a:xfrm>
            <a:off x="147130" y="619026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Coleta</a:t>
            </a:r>
          </a:p>
          <a:p>
            <a:r>
              <a:rPr lang="pt-BR" sz="1000" b="1" dirty="0"/>
              <a:t>De Dados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86D2649-697E-4815-AF0D-A4701DD63893}"/>
              </a:ext>
            </a:extLst>
          </p:cNvPr>
          <p:cNvSpPr txBox="1"/>
          <p:nvPr/>
        </p:nvSpPr>
        <p:spPr>
          <a:xfrm>
            <a:off x="83718" y="1904097"/>
            <a:ext cx="1265275" cy="954107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Volume de Vendas</a:t>
            </a:r>
          </a:p>
          <a:p>
            <a:r>
              <a:rPr lang="pt-BR" sz="800" dirty="0"/>
              <a:t>Preço</a:t>
            </a:r>
          </a:p>
          <a:p>
            <a:r>
              <a:rPr lang="pt-BR" sz="800" dirty="0"/>
              <a:t>Temperatura</a:t>
            </a:r>
          </a:p>
          <a:p>
            <a:r>
              <a:rPr lang="pt-BR" sz="800" dirty="0"/>
              <a:t>População</a:t>
            </a:r>
          </a:p>
          <a:p>
            <a:r>
              <a:rPr lang="pt-BR" sz="800" dirty="0"/>
              <a:t>Produção Refrigerantes</a:t>
            </a:r>
          </a:p>
          <a:p>
            <a:r>
              <a:rPr lang="pt-BR" sz="800" dirty="0"/>
              <a:t>Produção Cerveja</a:t>
            </a:r>
          </a:p>
          <a:p>
            <a:r>
              <a:rPr lang="pt-BR" sz="800" dirty="0"/>
              <a:t>Eventos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82AF96E4-8A5F-42CF-B8D9-91CF2F1F87F7}"/>
              </a:ext>
            </a:extLst>
          </p:cNvPr>
          <p:cNvCxnSpPr>
            <a:cxnSpLocks/>
            <a:stCxn id="26" idx="4"/>
            <a:endCxn id="34" idx="1"/>
          </p:cNvCxnSpPr>
          <p:nvPr/>
        </p:nvCxnSpPr>
        <p:spPr>
          <a:xfrm flipV="1">
            <a:off x="705303" y="1264143"/>
            <a:ext cx="893097" cy="5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8E86AEF-359A-4666-9AF8-A2E2EB882A18}"/>
              </a:ext>
            </a:extLst>
          </p:cNvPr>
          <p:cNvSpPr txBox="1"/>
          <p:nvPr/>
        </p:nvSpPr>
        <p:spPr>
          <a:xfrm>
            <a:off x="1598400" y="975072"/>
            <a:ext cx="1283124" cy="769441"/>
          </a:xfrm>
          <a:prstGeom prst="rect">
            <a:avLst/>
          </a:prstGeom>
          <a:solidFill>
            <a:srgbClr val="92D05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Limpeza dos Dados e Fusão para Conjunto Único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2800B75-4D2A-47EA-B8E9-53315589F1BF}"/>
              </a:ext>
            </a:extLst>
          </p:cNvPr>
          <p:cNvSpPr txBox="1"/>
          <p:nvPr/>
        </p:nvSpPr>
        <p:spPr>
          <a:xfrm>
            <a:off x="3727920" y="2355208"/>
            <a:ext cx="1513505" cy="830997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</a:t>
            </a:r>
          </a:p>
          <a:p>
            <a:r>
              <a:rPr lang="pt-BR" sz="800" dirty="0"/>
              <a:t>Holt-Winters</a:t>
            </a:r>
          </a:p>
          <a:p>
            <a:r>
              <a:rPr lang="pt-BR" sz="800" dirty="0" err="1"/>
              <a:t>Theta</a:t>
            </a:r>
            <a:endParaRPr lang="pt-BR" sz="800" dirty="0"/>
          </a:p>
          <a:p>
            <a:r>
              <a:rPr lang="pt-BR" sz="800" dirty="0"/>
              <a:t>RNN</a:t>
            </a:r>
          </a:p>
        </p:txBody>
      </p:sp>
      <p:sp>
        <p:nvSpPr>
          <p:cNvPr id="35" name="Fluxograma: Disco Magnético 34">
            <a:extLst>
              <a:ext uri="{FF2B5EF4-FFF2-40B4-BE49-F238E27FC236}">
                <a16:creationId xmlns:a16="http://schemas.microsoft.com/office/drawing/2014/main" id="{1CD6D621-EF7C-48D7-BB47-224C1F9B1FCC}"/>
              </a:ext>
            </a:extLst>
          </p:cNvPr>
          <p:cNvSpPr/>
          <p:nvPr/>
        </p:nvSpPr>
        <p:spPr>
          <a:xfrm>
            <a:off x="4496112" y="969585"/>
            <a:ext cx="750801" cy="600163"/>
          </a:xfrm>
          <a:prstGeom prst="flowChartMagneticDisk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F2192BB-DC73-4159-B9A6-4599B6CB10EF}"/>
              </a:ext>
            </a:extLst>
          </p:cNvPr>
          <p:cNvSpPr txBox="1"/>
          <p:nvPr/>
        </p:nvSpPr>
        <p:spPr>
          <a:xfrm>
            <a:off x="4434850" y="603744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Dados </a:t>
            </a:r>
            <a:r>
              <a:rPr lang="pt-BR" sz="1000" b="1" dirty="0" err="1"/>
              <a:t>Pré</a:t>
            </a:r>
            <a:r>
              <a:rPr lang="pt-BR" sz="1000" b="1" dirty="0"/>
              <a:t>-Processados</a:t>
            </a:r>
          </a:p>
        </p:txBody>
      </p: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E08C56B7-F9C1-49B9-A9B7-E8A0865EE2FF}"/>
              </a:ext>
            </a:extLst>
          </p:cNvPr>
          <p:cNvCxnSpPr>
            <a:cxnSpLocks/>
            <a:stCxn id="34" idx="3"/>
            <a:endCxn id="35" idx="2"/>
          </p:cNvCxnSpPr>
          <p:nvPr/>
        </p:nvCxnSpPr>
        <p:spPr>
          <a:xfrm>
            <a:off x="2881524" y="1264143"/>
            <a:ext cx="1614588" cy="55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12243BE-50D5-49DD-B66A-517AE166E2CB}"/>
              </a:ext>
            </a:extLst>
          </p:cNvPr>
          <p:cNvSpPr txBox="1"/>
          <p:nvPr/>
        </p:nvSpPr>
        <p:spPr>
          <a:xfrm>
            <a:off x="6173562" y="1017860"/>
            <a:ext cx="1513505" cy="4308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Separação dos Conjuntos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71F67C67-6541-49B5-86CF-D88D60DA84F7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5246913" y="1264081"/>
            <a:ext cx="926649" cy="55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6053665" y="1892081"/>
            <a:ext cx="693208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Fluxograma: Disco Magnético 41">
            <a:extLst>
              <a:ext uri="{FF2B5EF4-FFF2-40B4-BE49-F238E27FC236}">
                <a16:creationId xmlns:a16="http://schemas.microsoft.com/office/drawing/2014/main" id="{E6F16C94-492C-428E-9656-71ACB8C53B27}"/>
              </a:ext>
            </a:extLst>
          </p:cNvPr>
          <p:cNvSpPr/>
          <p:nvPr/>
        </p:nvSpPr>
        <p:spPr>
          <a:xfrm>
            <a:off x="7307938" y="2172766"/>
            <a:ext cx="693208" cy="193063"/>
          </a:xfrm>
          <a:prstGeom prst="flowChartMagneticDisk">
            <a:avLst/>
          </a:prstGeom>
          <a:solidFill>
            <a:schemeClr val="accent6">
              <a:alpha val="3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5983395" y="2306842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7997848" y="2032935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teste</a:t>
            </a:r>
          </a:p>
        </p:txBody>
      </p:sp>
      <p:cxnSp>
        <p:nvCxnSpPr>
          <p:cNvPr id="46" name="Conector de Seta Reta 45">
            <a:extLst>
              <a:ext uri="{FF2B5EF4-FFF2-40B4-BE49-F238E27FC236}">
                <a16:creationId xmlns:a16="http://schemas.microsoft.com/office/drawing/2014/main" id="{E056A3EB-150A-4CC7-AC00-6E60CD5D3D54}"/>
              </a:ext>
            </a:extLst>
          </p:cNvPr>
          <p:cNvCxnSpPr>
            <a:cxnSpLocks/>
          </p:cNvCxnSpPr>
          <p:nvPr/>
        </p:nvCxnSpPr>
        <p:spPr>
          <a:xfrm>
            <a:off x="6930314" y="1527421"/>
            <a:ext cx="696938" cy="5675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635C2FF5-C9B9-4F23-BBFE-A96DAC93DB2F}"/>
              </a:ext>
            </a:extLst>
          </p:cNvPr>
          <p:cNvCxnSpPr>
            <a:cxnSpLocks/>
          </p:cNvCxnSpPr>
          <p:nvPr/>
        </p:nvCxnSpPr>
        <p:spPr>
          <a:xfrm flipH="1">
            <a:off x="6625514" y="1511692"/>
            <a:ext cx="304800" cy="3486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74676D1-1ABC-48CE-B9D9-0F4C745E97BC}"/>
              </a:ext>
            </a:extLst>
          </p:cNvPr>
          <p:cNvSpPr txBox="1"/>
          <p:nvPr/>
        </p:nvSpPr>
        <p:spPr>
          <a:xfrm>
            <a:off x="6358016" y="1544383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80%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1FFB162-8996-4C67-B229-299105FEA1A1}"/>
              </a:ext>
            </a:extLst>
          </p:cNvPr>
          <p:cNvSpPr txBox="1"/>
          <p:nvPr/>
        </p:nvSpPr>
        <p:spPr>
          <a:xfrm>
            <a:off x="7347300" y="1734958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20%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490E78BA-DAAA-46C4-9C14-4F6EA4BB6322}"/>
              </a:ext>
            </a:extLst>
          </p:cNvPr>
          <p:cNvCxnSpPr>
            <a:cxnSpLocks/>
          </p:cNvCxnSpPr>
          <p:nvPr/>
        </p:nvCxnSpPr>
        <p:spPr>
          <a:xfrm flipH="1">
            <a:off x="5281316" y="2094960"/>
            <a:ext cx="716727" cy="19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ADF29841-E72F-4209-BBD4-B730F3682CE3}"/>
              </a:ext>
            </a:extLst>
          </p:cNvPr>
          <p:cNvSpPr txBox="1"/>
          <p:nvPr/>
        </p:nvSpPr>
        <p:spPr>
          <a:xfrm>
            <a:off x="3727920" y="1881459"/>
            <a:ext cx="1513505" cy="430887"/>
          </a:xfrm>
          <a:prstGeom prst="rect">
            <a:avLst/>
          </a:prstGeom>
          <a:solidFill>
            <a:srgbClr val="C0000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Seleção dos Modelos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609D1539-92E1-4A95-A711-BD88114EB16C}"/>
              </a:ext>
            </a:extLst>
          </p:cNvPr>
          <p:cNvSpPr txBox="1"/>
          <p:nvPr/>
        </p:nvSpPr>
        <p:spPr>
          <a:xfrm>
            <a:off x="1598400" y="1787989"/>
            <a:ext cx="1274186" cy="243143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Tratamento dos tipos (</a:t>
            </a:r>
            <a:r>
              <a:rPr lang="pt-BR" sz="800" dirty="0" err="1"/>
              <a:t>datetime</a:t>
            </a:r>
            <a:r>
              <a:rPr lang="pt-BR" sz="800" dirty="0"/>
              <a:t>)</a:t>
            </a:r>
          </a:p>
          <a:p>
            <a:r>
              <a:rPr lang="pt-BR" sz="800" dirty="0"/>
              <a:t>Dados faltantes</a:t>
            </a:r>
          </a:p>
          <a:p>
            <a:r>
              <a:rPr lang="pt-BR" sz="800" dirty="0"/>
              <a:t>(população e renda)</a:t>
            </a:r>
          </a:p>
          <a:p>
            <a:r>
              <a:rPr lang="pt-BR" sz="800" dirty="0"/>
              <a:t>Outliers</a:t>
            </a:r>
          </a:p>
          <a:p>
            <a:r>
              <a:rPr lang="pt-BR" sz="800" dirty="0"/>
              <a:t>(não eliminados)</a:t>
            </a:r>
          </a:p>
          <a:p>
            <a:r>
              <a:rPr lang="pt-BR" sz="800" dirty="0" err="1"/>
              <a:t>Feature</a:t>
            </a:r>
            <a:r>
              <a:rPr lang="pt-BR" sz="800" dirty="0"/>
              <a:t> </a:t>
            </a:r>
            <a:r>
              <a:rPr lang="pt-BR" sz="800" dirty="0" err="1"/>
              <a:t>engineering</a:t>
            </a:r>
            <a:r>
              <a:rPr lang="pt-BR" sz="800" dirty="0"/>
              <a:t>:</a:t>
            </a:r>
          </a:p>
          <a:p>
            <a:pPr lvl="8"/>
            <a:r>
              <a:rPr lang="pt-BR" sz="800" dirty="0"/>
              <a:t>   -Volume: transformação logarítmica, </a:t>
            </a:r>
            <a:r>
              <a:rPr lang="pt-BR" sz="800" dirty="0" err="1"/>
              <a:t>boxcox</a:t>
            </a:r>
            <a:r>
              <a:rPr lang="pt-BR" sz="800" dirty="0"/>
              <a:t>, </a:t>
            </a:r>
            <a:r>
              <a:rPr lang="pt-BR" sz="800" dirty="0" err="1"/>
              <a:t>powertransformer</a:t>
            </a:r>
            <a:endParaRPr lang="pt-BR" sz="800" dirty="0"/>
          </a:p>
          <a:p>
            <a:pPr lvl="4"/>
            <a:r>
              <a:rPr lang="pt-BR" sz="800" dirty="0"/>
              <a:t>   -Litoral: criada</a:t>
            </a:r>
          </a:p>
          <a:p>
            <a:pPr lvl="4"/>
            <a:r>
              <a:rPr lang="pt-BR" sz="800" dirty="0"/>
              <a:t>Redundantes</a:t>
            </a:r>
          </a:p>
          <a:p>
            <a:pPr lvl="4"/>
            <a:r>
              <a:rPr lang="pt-BR" sz="800" dirty="0"/>
              <a:t>(preço total, regular e promocional)</a:t>
            </a:r>
          </a:p>
          <a:p>
            <a:pPr lvl="4"/>
            <a:r>
              <a:rPr lang="pt-BR" sz="800" dirty="0"/>
              <a:t>Errados, duplicados</a:t>
            </a:r>
          </a:p>
          <a:p>
            <a:pPr lvl="4"/>
            <a:r>
              <a:rPr lang="pt-BR" sz="800" dirty="0"/>
              <a:t>(nenhum)</a:t>
            </a:r>
          </a:p>
          <a:p>
            <a:pPr lvl="4"/>
            <a:r>
              <a:rPr lang="pt-BR" sz="800" dirty="0"/>
              <a:t>AED</a:t>
            </a:r>
          </a:p>
          <a:p>
            <a:pPr lvl="4"/>
            <a:r>
              <a:rPr lang="pt-BR" sz="800" dirty="0"/>
              <a:t>Matriz de correlação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D64939-8A9A-485C-854E-3A0E9CCD3770}"/>
              </a:ext>
            </a:extLst>
          </p:cNvPr>
          <p:cNvSpPr txBox="1"/>
          <p:nvPr/>
        </p:nvSpPr>
        <p:spPr>
          <a:xfrm>
            <a:off x="3154611" y="3792119"/>
            <a:ext cx="1513505" cy="584775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K-Médias</a:t>
            </a:r>
          </a:p>
          <a:p>
            <a:r>
              <a:rPr lang="pt-BR" sz="800" dirty="0"/>
              <a:t>-NMI</a:t>
            </a:r>
          </a:p>
          <a:p>
            <a:r>
              <a:rPr lang="pt-BR" sz="800" dirty="0"/>
              <a:t>-Método do Cotovelo</a:t>
            </a:r>
          </a:p>
          <a:p>
            <a:r>
              <a:rPr lang="pt-BR" sz="800" dirty="0"/>
              <a:t>-</a:t>
            </a:r>
            <a:r>
              <a:rPr lang="pt-BR" sz="800" dirty="0" err="1"/>
              <a:t>Silhouete</a:t>
            </a:r>
            <a:r>
              <a:rPr lang="pt-BR" sz="800" dirty="0"/>
              <a:t> score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F99F3B6-788B-414B-A27E-4C02FCF58502}"/>
              </a:ext>
            </a:extLst>
          </p:cNvPr>
          <p:cNvSpPr txBox="1"/>
          <p:nvPr/>
        </p:nvSpPr>
        <p:spPr>
          <a:xfrm>
            <a:off x="3154611" y="3499795"/>
            <a:ext cx="1513505" cy="26161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Agrupamento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398FF4E-D8E9-4825-8164-DE7CE7A1AFF9}"/>
              </a:ext>
            </a:extLst>
          </p:cNvPr>
          <p:cNvSpPr txBox="1"/>
          <p:nvPr/>
        </p:nvSpPr>
        <p:spPr>
          <a:xfrm>
            <a:off x="5259545" y="1877827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350 Grupos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DB1CCBE-13F1-4BD0-A079-36958D50D70A}"/>
              </a:ext>
            </a:extLst>
          </p:cNvPr>
          <p:cNvCxnSpPr>
            <a:cxnSpLocks/>
          </p:cNvCxnSpPr>
          <p:nvPr/>
        </p:nvCxnSpPr>
        <p:spPr>
          <a:xfrm flipH="1">
            <a:off x="4071257" y="3214071"/>
            <a:ext cx="406402" cy="239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20678B1-A1C8-4156-8556-D5727DD4E56D}"/>
              </a:ext>
            </a:extLst>
          </p:cNvPr>
          <p:cNvSpPr txBox="1"/>
          <p:nvPr/>
        </p:nvSpPr>
        <p:spPr>
          <a:xfrm>
            <a:off x="5395038" y="3292205"/>
            <a:ext cx="1513505" cy="430887"/>
          </a:xfrm>
          <a:prstGeom prst="rect">
            <a:avLst/>
          </a:prstGeom>
          <a:solidFill>
            <a:srgbClr val="7030A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Ajuste </a:t>
            </a:r>
            <a:r>
              <a:rPr lang="pt-BR" sz="1100" b="1" dirty="0" err="1"/>
              <a:t>hiper-parâmetros</a:t>
            </a:r>
            <a:endParaRPr lang="pt-BR" sz="1100" b="1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D9EECA0-2E74-4D2C-AEB9-F98D8CBF4F28}"/>
              </a:ext>
            </a:extLst>
          </p:cNvPr>
          <p:cNvSpPr txBox="1"/>
          <p:nvPr/>
        </p:nvSpPr>
        <p:spPr>
          <a:xfrm>
            <a:off x="5398058" y="3749257"/>
            <a:ext cx="1513505" cy="707886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SARIMA: </a:t>
            </a:r>
            <a:r>
              <a:rPr lang="pt-BR" sz="800" dirty="0" err="1"/>
              <a:t>max_iter</a:t>
            </a:r>
            <a:r>
              <a:rPr lang="pt-BR" sz="800" dirty="0"/>
              <a:t>, </a:t>
            </a:r>
            <a:r>
              <a:rPr lang="pt-BR" sz="800" dirty="0" err="1"/>
              <a:t>info_crit</a:t>
            </a:r>
            <a:endParaRPr lang="pt-BR" sz="800" dirty="0"/>
          </a:p>
          <a:p>
            <a:r>
              <a:rPr lang="pt-BR" sz="800" dirty="0"/>
              <a:t>RNN: </a:t>
            </a:r>
            <a:r>
              <a:rPr lang="pt-BR" sz="800" dirty="0" err="1"/>
              <a:t>batch_size</a:t>
            </a:r>
            <a:r>
              <a:rPr lang="pt-BR" sz="800" dirty="0"/>
              <a:t>, </a:t>
            </a:r>
            <a:r>
              <a:rPr lang="pt-BR" sz="800" dirty="0" err="1"/>
              <a:t>timesteps</a:t>
            </a:r>
            <a:endParaRPr lang="pt-BR" sz="800" dirty="0"/>
          </a:p>
          <a:p>
            <a:r>
              <a:rPr lang="pt-BR" sz="800" dirty="0"/>
              <a:t>Uni e Multivariado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4646345" y="3617968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4697144" y="3630600"/>
            <a:ext cx="65862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7" name="Fluxograma: Conector 136">
            <a:extLst>
              <a:ext uri="{FF2B5EF4-FFF2-40B4-BE49-F238E27FC236}">
                <a16:creationId xmlns:a16="http://schemas.microsoft.com/office/drawing/2014/main" id="{BA2A5C75-2C2A-42F6-9937-DBD447A73EF7}"/>
              </a:ext>
            </a:extLst>
          </p:cNvPr>
          <p:cNvSpPr/>
          <p:nvPr/>
        </p:nvSpPr>
        <p:spPr>
          <a:xfrm>
            <a:off x="6625515" y="2751484"/>
            <a:ext cx="1206448" cy="462588"/>
          </a:xfrm>
          <a:prstGeom prst="flowChartConnector">
            <a:avLst/>
          </a:prstGeom>
          <a:solidFill>
            <a:srgbClr val="FF0000">
              <a:alpha val="1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</a:rPr>
              <a:t>Modelo Treinado</a:t>
            </a:r>
          </a:p>
        </p:txBody>
      </p:sp>
      <p:cxnSp>
        <p:nvCxnSpPr>
          <p:cNvPr id="139" name="Conector: Angulado 138">
            <a:extLst>
              <a:ext uri="{FF2B5EF4-FFF2-40B4-BE49-F238E27FC236}">
                <a16:creationId xmlns:a16="http://schemas.microsoft.com/office/drawing/2014/main" id="{F10EE36B-2EF8-405B-ADDF-69829B1980A4}"/>
              </a:ext>
            </a:extLst>
          </p:cNvPr>
          <p:cNvCxnSpPr>
            <a:stCxn id="67" idx="0"/>
            <a:endCxn id="137" idx="2"/>
          </p:cNvCxnSpPr>
          <p:nvPr/>
        </p:nvCxnSpPr>
        <p:spPr>
          <a:xfrm rot="5400000" flipH="1" flipV="1">
            <a:off x="6233940" y="2900630"/>
            <a:ext cx="309427" cy="473724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DF6417A-474F-46FC-B70D-200C913E13F8}"/>
              </a:ext>
            </a:extLst>
          </p:cNvPr>
          <p:cNvSpPr txBox="1"/>
          <p:nvPr/>
        </p:nvSpPr>
        <p:spPr>
          <a:xfrm>
            <a:off x="8164395" y="2684267"/>
            <a:ext cx="848639" cy="600164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Predição dos Valores</a:t>
            </a:r>
          </a:p>
        </p:txBody>
      </p: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9583DA28-1380-47AE-B2B0-7A05946ADD29}"/>
              </a:ext>
            </a:extLst>
          </p:cNvPr>
          <p:cNvCxnSpPr>
            <a:cxnSpLocks/>
          </p:cNvCxnSpPr>
          <p:nvPr/>
        </p:nvCxnSpPr>
        <p:spPr>
          <a:xfrm>
            <a:off x="8138661" y="2468524"/>
            <a:ext cx="257853" cy="215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578FECD7-EDD4-48BC-99C7-C602BA11F74D}"/>
              </a:ext>
            </a:extLst>
          </p:cNvPr>
          <p:cNvCxnSpPr>
            <a:cxnSpLocks/>
          </p:cNvCxnSpPr>
          <p:nvPr/>
        </p:nvCxnSpPr>
        <p:spPr>
          <a:xfrm>
            <a:off x="7831962" y="2966142"/>
            <a:ext cx="332433" cy="20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ector de Seta Reta 99">
            <a:extLst>
              <a:ext uri="{FF2B5EF4-FFF2-40B4-BE49-F238E27FC236}">
                <a16:creationId xmlns:a16="http://schemas.microsoft.com/office/drawing/2014/main" id="{80FAA37E-8A38-4539-9042-30E11C25CA2B}"/>
              </a:ext>
            </a:extLst>
          </p:cNvPr>
          <p:cNvCxnSpPr>
            <a:cxnSpLocks/>
          </p:cNvCxnSpPr>
          <p:nvPr/>
        </p:nvCxnSpPr>
        <p:spPr>
          <a:xfrm>
            <a:off x="8581457" y="3284431"/>
            <a:ext cx="0" cy="2153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8CF03962-B2CD-42CB-A1E7-2BFD0F508C74}"/>
              </a:ext>
            </a:extLst>
          </p:cNvPr>
          <p:cNvSpPr txBox="1"/>
          <p:nvPr/>
        </p:nvSpPr>
        <p:spPr>
          <a:xfrm>
            <a:off x="8059890" y="3506344"/>
            <a:ext cx="1045504" cy="261610"/>
          </a:xfrm>
          <a:prstGeom prst="rect">
            <a:avLst/>
          </a:prstGeom>
          <a:solidFill>
            <a:srgbClr val="FFFF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Avaliação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B03DEE2-73B2-45CF-801B-A10CCCD43745}"/>
              </a:ext>
            </a:extLst>
          </p:cNvPr>
          <p:cNvSpPr txBox="1"/>
          <p:nvPr/>
        </p:nvSpPr>
        <p:spPr>
          <a:xfrm>
            <a:off x="8059889" y="3800294"/>
            <a:ext cx="1045505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RMSE</a:t>
            </a:r>
          </a:p>
          <a:p>
            <a:r>
              <a:rPr lang="pt-BR" sz="800" dirty="0"/>
              <a:t>MAPE</a:t>
            </a:r>
          </a:p>
          <a:p>
            <a:r>
              <a:rPr lang="pt-BR" sz="800" dirty="0"/>
              <a:t>TU</a:t>
            </a:r>
          </a:p>
          <a:p>
            <a:r>
              <a:rPr lang="pt-BR" sz="800" dirty="0"/>
              <a:t>POCID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23B7FE0-C2CB-47ED-B37B-9BC1116939E7}"/>
              </a:ext>
            </a:extLst>
          </p:cNvPr>
          <p:cNvSpPr/>
          <p:nvPr/>
        </p:nvSpPr>
        <p:spPr>
          <a:xfrm>
            <a:off x="3069770" y="3193465"/>
            <a:ext cx="6074229" cy="133489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327DA4BF-9EB0-4D90-BA41-12DE0DF3777B}"/>
              </a:ext>
            </a:extLst>
          </p:cNvPr>
          <p:cNvSpPr/>
          <p:nvPr/>
        </p:nvSpPr>
        <p:spPr>
          <a:xfrm>
            <a:off x="21786" y="626286"/>
            <a:ext cx="3047984" cy="390933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DA392E54-3F95-464D-A982-22D2419F71E7}"/>
              </a:ext>
            </a:extLst>
          </p:cNvPr>
          <p:cNvSpPr/>
          <p:nvPr/>
        </p:nvSpPr>
        <p:spPr>
          <a:xfrm>
            <a:off x="3069773" y="632576"/>
            <a:ext cx="6074227" cy="1192289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1B8D58A3-A501-426E-BBA8-DC90D7EEB303}"/>
              </a:ext>
            </a:extLst>
          </p:cNvPr>
          <p:cNvSpPr/>
          <p:nvPr/>
        </p:nvSpPr>
        <p:spPr>
          <a:xfrm>
            <a:off x="5395038" y="2671723"/>
            <a:ext cx="3741706" cy="524737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9" name="Retângulo 58">
            <a:extLst>
              <a:ext uri="{FF2B5EF4-FFF2-40B4-BE49-F238E27FC236}">
                <a16:creationId xmlns:a16="http://schemas.microsoft.com/office/drawing/2014/main" id="{976C18A0-AE11-4CE4-AC94-B86FF0506B3B}"/>
              </a:ext>
            </a:extLst>
          </p:cNvPr>
          <p:cNvSpPr/>
          <p:nvPr/>
        </p:nvSpPr>
        <p:spPr>
          <a:xfrm>
            <a:off x="7028898" y="1820330"/>
            <a:ext cx="2115105" cy="868128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282555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2800B75-4D2A-47EA-B8E9-53315589F1BF}"/>
              </a:ext>
            </a:extLst>
          </p:cNvPr>
          <p:cNvSpPr txBox="1"/>
          <p:nvPr/>
        </p:nvSpPr>
        <p:spPr>
          <a:xfrm>
            <a:off x="2719178" y="2623726"/>
            <a:ext cx="1513505" cy="1384995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err="1"/>
              <a:t>Naive</a:t>
            </a:r>
            <a:endParaRPr lang="pt-BR" dirty="0"/>
          </a:p>
          <a:p>
            <a:r>
              <a:rPr lang="pt-BR" dirty="0" err="1"/>
              <a:t>Seasonal</a:t>
            </a:r>
            <a:r>
              <a:rPr lang="pt-BR" dirty="0"/>
              <a:t> </a:t>
            </a:r>
            <a:r>
              <a:rPr lang="pt-BR" dirty="0" err="1"/>
              <a:t>Naive</a:t>
            </a:r>
            <a:endParaRPr lang="pt-BR" dirty="0"/>
          </a:p>
          <a:p>
            <a:r>
              <a:rPr lang="pt-BR" dirty="0"/>
              <a:t>SARIMA</a:t>
            </a:r>
          </a:p>
          <a:p>
            <a:r>
              <a:rPr lang="pt-BR" dirty="0"/>
              <a:t>Holt-Winters</a:t>
            </a:r>
          </a:p>
          <a:p>
            <a:r>
              <a:rPr lang="pt-BR" dirty="0" err="1"/>
              <a:t>Theta</a:t>
            </a:r>
            <a:endParaRPr lang="pt-BR" dirty="0"/>
          </a:p>
          <a:p>
            <a:r>
              <a:rPr lang="pt-BR" dirty="0"/>
              <a:t>RNN</a:t>
            </a:r>
          </a:p>
        </p:txBody>
      </p: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5545662" y="1870310"/>
            <a:ext cx="931155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5475392" y="2285071"/>
            <a:ext cx="14043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Conjunto de treinamento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490E78BA-DAAA-46C4-9C14-4F6EA4BB6322}"/>
              </a:ext>
            </a:extLst>
          </p:cNvPr>
          <p:cNvCxnSpPr>
            <a:cxnSpLocks/>
            <a:stCxn id="37" idx="2"/>
            <a:endCxn id="55" idx="3"/>
          </p:cNvCxnSpPr>
          <p:nvPr/>
        </p:nvCxnSpPr>
        <p:spPr>
          <a:xfrm flipH="1" flipV="1">
            <a:off x="4232683" y="2096385"/>
            <a:ext cx="1312979" cy="735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ADF29841-E72F-4209-BBD4-B730F3682CE3}"/>
              </a:ext>
            </a:extLst>
          </p:cNvPr>
          <p:cNvSpPr txBox="1"/>
          <p:nvPr/>
        </p:nvSpPr>
        <p:spPr>
          <a:xfrm>
            <a:off x="2719178" y="1634720"/>
            <a:ext cx="1513505" cy="923330"/>
          </a:xfrm>
          <a:prstGeom prst="rect">
            <a:avLst/>
          </a:prstGeom>
          <a:solidFill>
            <a:srgbClr val="C0000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/>
              <a:t>Seleção dos Modelos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398FF4E-D8E9-4825-8164-DE7CE7A1AFF9}"/>
              </a:ext>
            </a:extLst>
          </p:cNvPr>
          <p:cNvSpPr txBox="1"/>
          <p:nvPr/>
        </p:nvSpPr>
        <p:spPr>
          <a:xfrm>
            <a:off x="4426858" y="1825056"/>
            <a:ext cx="11917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350 Grupos</a:t>
            </a:r>
          </a:p>
        </p:txBody>
      </p:sp>
    </p:spTree>
    <p:extLst>
      <p:ext uri="{BB962C8B-B14F-4D97-AF65-F5344CB8AC3E}">
        <p14:creationId xmlns:p14="http://schemas.microsoft.com/office/powerpoint/2010/main" val="3146520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19" name="Fluxograma: Disco Magnético 18">
            <a:extLst>
              <a:ext uri="{FF2B5EF4-FFF2-40B4-BE49-F238E27FC236}">
                <a16:creationId xmlns:a16="http://schemas.microsoft.com/office/drawing/2014/main" id="{4673A328-3EA4-4B34-A463-E3BCDE54363E}"/>
              </a:ext>
            </a:extLst>
          </p:cNvPr>
          <p:cNvSpPr/>
          <p:nvPr/>
        </p:nvSpPr>
        <p:spPr>
          <a:xfrm>
            <a:off x="350874" y="96149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Fluxograma: Disco Magnético 24">
            <a:extLst>
              <a:ext uri="{FF2B5EF4-FFF2-40B4-BE49-F238E27FC236}">
                <a16:creationId xmlns:a16="http://schemas.microsoft.com/office/drawing/2014/main" id="{6723DF52-5A1E-46D2-A303-92651F65A227}"/>
              </a:ext>
            </a:extLst>
          </p:cNvPr>
          <p:cNvSpPr/>
          <p:nvPr/>
        </p:nvSpPr>
        <p:spPr>
          <a:xfrm>
            <a:off x="404042" y="106427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Fluxograma: Disco Magnético 25">
            <a:extLst>
              <a:ext uri="{FF2B5EF4-FFF2-40B4-BE49-F238E27FC236}">
                <a16:creationId xmlns:a16="http://schemas.microsoft.com/office/drawing/2014/main" id="{475AC77E-4EE8-47A7-B0CF-ADDC765D4FF0}"/>
              </a:ext>
            </a:extLst>
          </p:cNvPr>
          <p:cNvSpPr/>
          <p:nvPr/>
        </p:nvSpPr>
        <p:spPr>
          <a:xfrm>
            <a:off x="457210" y="1167060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Fluxograma: Disco Magnético 26">
            <a:extLst>
              <a:ext uri="{FF2B5EF4-FFF2-40B4-BE49-F238E27FC236}">
                <a16:creationId xmlns:a16="http://schemas.microsoft.com/office/drawing/2014/main" id="{63B33368-38A4-4C15-AD33-8E9DBAF72770}"/>
              </a:ext>
            </a:extLst>
          </p:cNvPr>
          <p:cNvSpPr/>
          <p:nvPr/>
        </p:nvSpPr>
        <p:spPr>
          <a:xfrm>
            <a:off x="510378" y="1269844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Fluxograma: Disco Magnético 27">
            <a:extLst>
              <a:ext uri="{FF2B5EF4-FFF2-40B4-BE49-F238E27FC236}">
                <a16:creationId xmlns:a16="http://schemas.microsoft.com/office/drawing/2014/main" id="{F76036C9-3B05-4A14-9BDA-01B3AA21FAC6}"/>
              </a:ext>
            </a:extLst>
          </p:cNvPr>
          <p:cNvSpPr/>
          <p:nvPr/>
        </p:nvSpPr>
        <p:spPr>
          <a:xfrm>
            <a:off x="563546" y="1372628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Disco Magnético 28">
            <a:extLst>
              <a:ext uri="{FF2B5EF4-FFF2-40B4-BE49-F238E27FC236}">
                <a16:creationId xmlns:a16="http://schemas.microsoft.com/office/drawing/2014/main" id="{4D199E92-97FB-4C36-B64F-A07F7646CEDD}"/>
              </a:ext>
            </a:extLst>
          </p:cNvPr>
          <p:cNvSpPr/>
          <p:nvPr/>
        </p:nvSpPr>
        <p:spPr>
          <a:xfrm>
            <a:off x="616714" y="147541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isco Magnético 29">
            <a:extLst>
              <a:ext uri="{FF2B5EF4-FFF2-40B4-BE49-F238E27FC236}">
                <a16:creationId xmlns:a16="http://schemas.microsoft.com/office/drawing/2014/main" id="{1EAEED95-281D-4EB6-B236-BC4499DE3C2F}"/>
              </a:ext>
            </a:extLst>
          </p:cNvPr>
          <p:cNvSpPr/>
          <p:nvPr/>
        </p:nvSpPr>
        <p:spPr>
          <a:xfrm>
            <a:off x="669882" y="157819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81758C4-CD43-4382-8EEC-F453FAEF08EB}"/>
              </a:ext>
            </a:extLst>
          </p:cNvPr>
          <p:cNvSpPr txBox="1"/>
          <p:nvPr/>
        </p:nvSpPr>
        <p:spPr>
          <a:xfrm>
            <a:off x="147130" y="619026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Coleta</a:t>
            </a:r>
          </a:p>
          <a:p>
            <a:r>
              <a:rPr lang="pt-BR" sz="1000" b="1" dirty="0"/>
              <a:t>De Dados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86D2649-697E-4815-AF0D-A4701DD63893}"/>
              </a:ext>
            </a:extLst>
          </p:cNvPr>
          <p:cNvSpPr txBox="1"/>
          <p:nvPr/>
        </p:nvSpPr>
        <p:spPr>
          <a:xfrm>
            <a:off x="83718" y="1904097"/>
            <a:ext cx="1265275" cy="954107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Volume de Vendas</a:t>
            </a:r>
          </a:p>
          <a:p>
            <a:r>
              <a:rPr lang="pt-BR" sz="800" dirty="0"/>
              <a:t>Preço</a:t>
            </a:r>
          </a:p>
          <a:p>
            <a:r>
              <a:rPr lang="pt-BR" sz="800" dirty="0"/>
              <a:t>Temperatura</a:t>
            </a:r>
          </a:p>
          <a:p>
            <a:r>
              <a:rPr lang="pt-BR" sz="800" dirty="0"/>
              <a:t>População</a:t>
            </a:r>
          </a:p>
          <a:p>
            <a:r>
              <a:rPr lang="pt-BR" sz="800" dirty="0"/>
              <a:t>Produção Refrigerantes</a:t>
            </a:r>
          </a:p>
          <a:p>
            <a:r>
              <a:rPr lang="pt-BR" sz="800" dirty="0"/>
              <a:t>Produção Cerveja</a:t>
            </a:r>
          </a:p>
          <a:p>
            <a:r>
              <a:rPr lang="pt-BR" sz="800" dirty="0"/>
              <a:t>Eventos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82AF96E4-8A5F-42CF-B8D9-91CF2F1F87F7}"/>
              </a:ext>
            </a:extLst>
          </p:cNvPr>
          <p:cNvCxnSpPr>
            <a:cxnSpLocks/>
            <a:stCxn id="26" idx="4"/>
            <a:endCxn id="34" idx="1"/>
          </p:cNvCxnSpPr>
          <p:nvPr/>
        </p:nvCxnSpPr>
        <p:spPr>
          <a:xfrm flipV="1">
            <a:off x="705303" y="1264143"/>
            <a:ext cx="893097" cy="5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8E86AEF-359A-4666-9AF8-A2E2EB882A18}"/>
              </a:ext>
            </a:extLst>
          </p:cNvPr>
          <p:cNvSpPr txBox="1"/>
          <p:nvPr/>
        </p:nvSpPr>
        <p:spPr>
          <a:xfrm>
            <a:off x="1598400" y="975072"/>
            <a:ext cx="1283124" cy="769441"/>
          </a:xfrm>
          <a:prstGeom prst="rect">
            <a:avLst/>
          </a:prstGeom>
          <a:solidFill>
            <a:srgbClr val="92D05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Limpeza dos Dados e Fusão para Conjunto Único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2800B75-4D2A-47EA-B8E9-53315589F1BF}"/>
              </a:ext>
            </a:extLst>
          </p:cNvPr>
          <p:cNvSpPr txBox="1"/>
          <p:nvPr/>
        </p:nvSpPr>
        <p:spPr>
          <a:xfrm>
            <a:off x="3727920" y="2355208"/>
            <a:ext cx="1513505" cy="830997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</a:t>
            </a:r>
          </a:p>
          <a:p>
            <a:r>
              <a:rPr lang="pt-BR" sz="800" dirty="0"/>
              <a:t>Holt-Winters</a:t>
            </a:r>
          </a:p>
          <a:p>
            <a:r>
              <a:rPr lang="pt-BR" sz="800" dirty="0" err="1"/>
              <a:t>Theta</a:t>
            </a:r>
            <a:endParaRPr lang="pt-BR" sz="800" dirty="0"/>
          </a:p>
          <a:p>
            <a:r>
              <a:rPr lang="pt-BR" sz="800" dirty="0"/>
              <a:t>RNN</a:t>
            </a:r>
          </a:p>
        </p:txBody>
      </p:sp>
      <p:sp>
        <p:nvSpPr>
          <p:cNvPr id="35" name="Fluxograma: Disco Magnético 34">
            <a:extLst>
              <a:ext uri="{FF2B5EF4-FFF2-40B4-BE49-F238E27FC236}">
                <a16:creationId xmlns:a16="http://schemas.microsoft.com/office/drawing/2014/main" id="{1CD6D621-EF7C-48D7-BB47-224C1F9B1FCC}"/>
              </a:ext>
            </a:extLst>
          </p:cNvPr>
          <p:cNvSpPr/>
          <p:nvPr/>
        </p:nvSpPr>
        <p:spPr>
          <a:xfrm>
            <a:off x="4496112" y="969585"/>
            <a:ext cx="750801" cy="600163"/>
          </a:xfrm>
          <a:prstGeom prst="flowChartMagneticDisk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F2192BB-DC73-4159-B9A6-4599B6CB10EF}"/>
              </a:ext>
            </a:extLst>
          </p:cNvPr>
          <p:cNvSpPr txBox="1"/>
          <p:nvPr/>
        </p:nvSpPr>
        <p:spPr>
          <a:xfrm>
            <a:off x="4434850" y="603744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Dados </a:t>
            </a:r>
            <a:r>
              <a:rPr lang="pt-BR" sz="1000" b="1" dirty="0" err="1"/>
              <a:t>Pré</a:t>
            </a:r>
            <a:r>
              <a:rPr lang="pt-BR" sz="1000" b="1" dirty="0"/>
              <a:t>-Processados</a:t>
            </a:r>
          </a:p>
        </p:txBody>
      </p: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E08C56B7-F9C1-49B9-A9B7-E8A0865EE2FF}"/>
              </a:ext>
            </a:extLst>
          </p:cNvPr>
          <p:cNvCxnSpPr>
            <a:cxnSpLocks/>
            <a:stCxn id="34" idx="3"/>
            <a:endCxn id="35" idx="2"/>
          </p:cNvCxnSpPr>
          <p:nvPr/>
        </p:nvCxnSpPr>
        <p:spPr>
          <a:xfrm>
            <a:off x="2881524" y="1264143"/>
            <a:ext cx="1614588" cy="55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12243BE-50D5-49DD-B66A-517AE166E2CB}"/>
              </a:ext>
            </a:extLst>
          </p:cNvPr>
          <p:cNvSpPr txBox="1"/>
          <p:nvPr/>
        </p:nvSpPr>
        <p:spPr>
          <a:xfrm>
            <a:off x="6173562" y="1017860"/>
            <a:ext cx="1513505" cy="4308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Separação dos Conjuntos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71F67C67-6541-49B5-86CF-D88D60DA84F7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5246913" y="1264081"/>
            <a:ext cx="926649" cy="55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6053665" y="1892081"/>
            <a:ext cx="693208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Fluxograma: Disco Magnético 41">
            <a:extLst>
              <a:ext uri="{FF2B5EF4-FFF2-40B4-BE49-F238E27FC236}">
                <a16:creationId xmlns:a16="http://schemas.microsoft.com/office/drawing/2014/main" id="{E6F16C94-492C-428E-9656-71ACB8C53B27}"/>
              </a:ext>
            </a:extLst>
          </p:cNvPr>
          <p:cNvSpPr/>
          <p:nvPr/>
        </p:nvSpPr>
        <p:spPr>
          <a:xfrm>
            <a:off x="7307938" y="2172766"/>
            <a:ext cx="693208" cy="193063"/>
          </a:xfrm>
          <a:prstGeom prst="flowChartMagneticDisk">
            <a:avLst/>
          </a:prstGeom>
          <a:solidFill>
            <a:schemeClr val="accent6">
              <a:alpha val="3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5983395" y="2306842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7997848" y="2032935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teste</a:t>
            </a:r>
          </a:p>
        </p:txBody>
      </p:sp>
      <p:cxnSp>
        <p:nvCxnSpPr>
          <p:cNvPr id="46" name="Conector de Seta Reta 45">
            <a:extLst>
              <a:ext uri="{FF2B5EF4-FFF2-40B4-BE49-F238E27FC236}">
                <a16:creationId xmlns:a16="http://schemas.microsoft.com/office/drawing/2014/main" id="{E056A3EB-150A-4CC7-AC00-6E60CD5D3D54}"/>
              </a:ext>
            </a:extLst>
          </p:cNvPr>
          <p:cNvCxnSpPr>
            <a:cxnSpLocks/>
          </p:cNvCxnSpPr>
          <p:nvPr/>
        </p:nvCxnSpPr>
        <p:spPr>
          <a:xfrm>
            <a:off x="6930314" y="1527421"/>
            <a:ext cx="696938" cy="5675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635C2FF5-C9B9-4F23-BBFE-A96DAC93DB2F}"/>
              </a:ext>
            </a:extLst>
          </p:cNvPr>
          <p:cNvCxnSpPr>
            <a:cxnSpLocks/>
          </p:cNvCxnSpPr>
          <p:nvPr/>
        </p:nvCxnSpPr>
        <p:spPr>
          <a:xfrm flipH="1">
            <a:off x="6625514" y="1511692"/>
            <a:ext cx="304800" cy="3486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74676D1-1ABC-48CE-B9D9-0F4C745E97BC}"/>
              </a:ext>
            </a:extLst>
          </p:cNvPr>
          <p:cNvSpPr txBox="1"/>
          <p:nvPr/>
        </p:nvSpPr>
        <p:spPr>
          <a:xfrm>
            <a:off x="6358016" y="1544383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80%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1FFB162-8996-4C67-B229-299105FEA1A1}"/>
              </a:ext>
            </a:extLst>
          </p:cNvPr>
          <p:cNvSpPr txBox="1"/>
          <p:nvPr/>
        </p:nvSpPr>
        <p:spPr>
          <a:xfrm>
            <a:off x="7347300" y="1734958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20%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490E78BA-DAAA-46C4-9C14-4F6EA4BB6322}"/>
              </a:ext>
            </a:extLst>
          </p:cNvPr>
          <p:cNvCxnSpPr>
            <a:cxnSpLocks/>
          </p:cNvCxnSpPr>
          <p:nvPr/>
        </p:nvCxnSpPr>
        <p:spPr>
          <a:xfrm flipH="1">
            <a:off x="5281316" y="2094960"/>
            <a:ext cx="716727" cy="19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ADF29841-E72F-4209-BBD4-B730F3682CE3}"/>
              </a:ext>
            </a:extLst>
          </p:cNvPr>
          <p:cNvSpPr txBox="1"/>
          <p:nvPr/>
        </p:nvSpPr>
        <p:spPr>
          <a:xfrm>
            <a:off x="3727920" y="1881459"/>
            <a:ext cx="1513505" cy="430887"/>
          </a:xfrm>
          <a:prstGeom prst="rect">
            <a:avLst/>
          </a:prstGeom>
          <a:solidFill>
            <a:srgbClr val="C0000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Seleção dos Modelos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609D1539-92E1-4A95-A711-BD88114EB16C}"/>
              </a:ext>
            </a:extLst>
          </p:cNvPr>
          <p:cNvSpPr txBox="1"/>
          <p:nvPr/>
        </p:nvSpPr>
        <p:spPr>
          <a:xfrm>
            <a:off x="1598400" y="1787989"/>
            <a:ext cx="1274186" cy="243143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Tratamento dos tipos (</a:t>
            </a:r>
            <a:r>
              <a:rPr lang="pt-BR" sz="800" dirty="0" err="1"/>
              <a:t>datetime</a:t>
            </a:r>
            <a:r>
              <a:rPr lang="pt-BR" sz="800" dirty="0"/>
              <a:t>)</a:t>
            </a:r>
          </a:p>
          <a:p>
            <a:r>
              <a:rPr lang="pt-BR" sz="800" dirty="0"/>
              <a:t>Dados faltantes</a:t>
            </a:r>
          </a:p>
          <a:p>
            <a:r>
              <a:rPr lang="pt-BR" sz="800" dirty="0"/>
              <a:t>(população e renda)</a:t>
            </a:r>
          </a:p>
          <a:p>
            <a:r>
              <a:rPr lang="pt-BR" sz="800" dirty="0"/>
              <a:t>Outliers</a:t>
            </a:r>
          </a:p>
          <a:p>
            <a:r>
              <a:rPr lang="pt-BR" sz="800" dirty="0"/>
              <a:t>(não eliminados)</a:t>
            </a:r>
          </a:p>
          <a:p>
            <a:r>
              <a:rPr lang="pt-BR" sz="800" dirty="0" err="1"/>
              <a:t>Feature</a:t>
            </a:r>
            <a:r>
              <a:rPr lang="pt-BR" sz="800" dirty="0"/>
              <a:t> </a:t>
            </a:r>
            <a:r>
              <a:rPr lang="pt-BR" sz="800" dirty="0" err="1"/>
              <a:t>engineering</a:t>
            </a:r>
            <a:r>
              <a:rPr lang="pt-BR" sz="800" dirty="0"/>
              <a:t>:</a:t>
            </a:r>
          </a:p>
          <a:p>
            <a:pPr lvl="8"/>
            <a:r>
              <a:rPr lang="pt-BR" sz="800" dirty="0"/>
              <a:t>   -Volume: transformação logarítmica, </a:t>
            </a:r>
            <a:r>
              <a:rPr lang="pt-BR" sz="800" dirty="0" err="1"/>
              <a:t>boxcox</a:t>
            </a:r>
            <a:r>
              <a:rPr lang="pt-BR" sz="800" dirty="0"/>
              <a:t>, </a:t>
            </a:r>
            <a:r>
              <a:rPr lang="pt-BR" sz="800" dirty="0" err="1"/>
              <a:t>powertransformer</a:t>
            </a:r>
            <a:endParaRPr lang="pt-BR" sz="800" dirty="0"/>
          </a:p>
          <a:p>
            <a:pPr lvl="4"/>
            <a:r>
              <a:rPr lang="pt-BR" sz="800" dirty="0"/>
              <a:t>   -Litoral: criada</a:t>
            </a:r>
          </a:p>
          <a:p>
            <a:pPr lvl="4"/>
            <a:r>
              <a:rPr lang="pt-BR" sz="800" dirty="0"/>
              <a:t>Redundantes</a:t>
            </a:r>
          </a:p>
          <a:p>
            <a:pPr lvl="4"/>
            <a:r>
              <a:rPr lang="pt-BR" sz="800" dirty="0"/>
              <a:t>(preço total, regular e promocional)</a:t>
            </a:r>
          </a:p>
          <a:p>
            <a:pPr lvl="4"/>
            <a:r>
              <a:rPr lang="pt-BR" sz="800" dirty="0"/>
              <a:t>Errados, duplicados</a:t>
            </a:r>
          </a:p>
          <a:p>
            <a:pPr lvl="4"/>
            <a:r>
              <a:rPr lang="pt-BR" sz="800" dirty="0"/>
              <a:t>(nenhum)</a:t>
            </a:r>
          </a:p>
          <a:p>
            <a:pPr lvl="4"/>
            <a:r>
              <a:rPr lang="pt-BR" sz="800" dirty="0"/>
              <a:t>AED</a:t>
            </a:r>
          </a:p>
          <a:p>
            <a:pPr lvl="4"/>
            <a:r>
              <a:rPr lang="pt-BR" sz="800" dirty="0"/>
              <a:t>Matriz de correlação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D64939-8A9A-485C-854E-3A0E9CCD3770}"/>
              </a:ext>
            </a:extLst>
          </p:cNvPr>
          <p:cNvSpPr txBox="1"/>
          <p:nvPr/>
        </p:nvSpPr>
        <p:spPr>
          <a:xfrm>
            <a:off x="3154611" y="3792119"/>
            <a:ext cx="1513505" cy="584775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K-Médias</a:t>
            </a:r>
          </a:p>
          <a:p>
            <a:r>
              <a:rPr lang="pt-BR" sz="800" dirty="0"/>
              <a:t>-NMI</a:t>
            </a:r>
          </a:p>
          <a:p>
            <a:r>
              <a:rPr lang="pt-BR" sz="800" dirty="0"/>
              <a:t>-Método do Cotovelo</a:t>
            </a:r>
          </a:p>
          <a:p>
            <a:r>
              <a:rPr lang="pt-BR" sz="800" dirty="0"/>
              <a:t>-</a:t>
            </a:r>
            <a:r>
              <a:rPr lang="pt-BR" sz="800" dirty="0" err="1"/>
              <a:t>Silhouete</a:t>
            </a:r>
            <a:r>
              <a:rPr lang="pt-BR" sz="800" dirty="0"/>
              <a:t> score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F99F3B6-788B-414B-A27E-4C02FCF58502}"/>
              </a:ext>
            </a:extLst>
          </p:cNvPr>
          <p:cNvSpPr txBox="1"/>
          <p:nvPr/>
        </p:nvSpPr>
        <p:spPr>
          <a:xfrm>
            <a:off x="3154611" y="3499795"/>
            <a:ext cx="1513505" cy="26161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Agrupamento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398FF4E-D8E9-4825-8164-DE7CE7A1AFF9}"/>
              </a:ext>
            </a:extLst>
          </p:cNvPr>
          <p:cNvSpPr txBox="1"/>
          <p:nvPr/>
        </p:nvSpPr>
        <p:spPr>
          <a:xfrm>
            <a:off x="5259545" y="1877827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350 Grupos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DB1CCBE-13F1-4BD0-A079-36958D50D70A}"/>
              </a:ext>
            </a:extLst>
          </p:cNvPr>
          <p:cNvCxnSpPr>
            <a:cxnSpLocks/>
          </p:cNvCxnSpPr>
          <p:nvPr/>
        </p:nvCxnSpPr>
        <p:spPr>
          <a:xfrm flipH="1">
            <a:off x="4071257" y="3214071"/>
            <a:ext cx="406402" cy="239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20678B1-A1C8-4156-8556-D5727DD4E56D}"/>
              </a:ext>
            </a:extLst>
          </p:cNvPr>
          <p:cNvSpPr txBox="1"/>
          <p:nvPr/>
        </p:nvSpPr>
        <p:spPr>
          <a:xfrm>
            <a:off x="5395038" y="3292205"/>
            <a:ext cx="1513505" cy="430887"/>
          </a:xfrm>
          <a:prstGeom prst="rect">
            <a:avLst/>
          </a:prstGeom>
          <a:solidFill>
            <a:srgbClr val="7030A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Ajuste </a:t>
            </a:r>
            <a:r>
              <a:rPr lang="pt-BR" sz="1100" b="1" dirty="0" err="1"/>
              <a:t>hiper-parâmetros</a:t>
            </a:r>
            <a:endParaRPr lang="pt-BR" sz="1100" b="1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D9EECA0-2E74-4D2C-AEB9-F98D8CBF4F28}"/>
              </a:ext>
            </a:extLst>
          </p:cNvPr>
          <p:cNvSpPr txBox="1"/>
          <p:nvPr/>
        </p:nvSpPr>
        <p:spPr>
          <a:xfrm>
            <a:off x="5398058" y="3749257"/>
            <a:ext cx="1513505" cy="707886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SARIMA: </a:t>
            </a:r>
            <a:r>
              <a:rPr lang="pt-BR" sz="800" dirty="0" err="1"/>
              <a:t>max_iter</a:t>
            </a:r>
            <a:r>
              <a:rPr lang="pt-BR" sz="800" dirty="0"/>
              <a:t>, </a:t>
            </a:r>
            <a:r>
              <a:rPr lang="pt-BR" sz="800" dirty="0" err="1"/>
              <a:t>info_crit</a:t>
            </a:r>
            <a:endParaRPr lang="pt-BR" sz="800" dirty="0"/>
          </a:p>
          <a:p>
            <a:r>
              <a:rPr lang="pt-BR" sz="800" dirty="0"/>
              <a:t>RNN: </a:t>
            </a:r>
            <a:r>
              <a:rPr lang="pt-BR" sz="800" dirty="0" err="1"/>
              <a:t>batch_size</a:t>
            </a:r>
            <a:r>
              <a:rPr lang="pt-BR" sz="800" dirty="0"/>
              <a:t>, </a:t>
            </a:r>
            <a:r>
              <a:rPr lang="pt-BR" sz="800" dirty="0" err="1"/>
              <a:t>timesteps</a:t>
            </a:r>
            <a:endParaRPr lang="pt-BR" sz="800" dirty="0"/>
          </a:p>
          <a:p>
            <a:r>
              <a:rPr lang="pt-BR" sz="800" dirty="0"/>
              <a:t>Uni e Multivariado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4646345" y="3617968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4697144" y="3630600"/>
            <a:ext cx="65862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7" name="Fluxograma: Conector 136">
            <a:extLst>
              <a:ext uri="{FF2B5EF4-FFF2-40B4-BE49-F238E27FC236}">
                <a16:creationId xmlns:a16="http://schemas.microsoft.com/office/drawing/2014/main" id="{BA2A5C75-2C2A-42F6-9937-DBD447A73EF7}"/>
              </a:ext>
            </a:extLst>
          </p:cNvPr>
          <p:cNvSpPr/>
          <p:nvPr/>
        </p:nvSpPr>
        <p:spPr>
          <a:xfrm>
            <a:off x="6625515" y="2751484"/>
            <a:ext cx="1206448" cy="462588"/>
          </a:xfrm>
          <a:prstGeom prst="flowChartConnector">
            <a:avLst/>
          </a:prstGeom>
          <a:solidFill>
            <a:srgbClr val="FF0000">
              <a:alpha val="1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</a:rPr>
              <a:t>Modelo Treinado</a:t>
            </a:r>
          </a:p>
        </p:txBody>
      </p:sp>
      <p:cxnSp>
        <p:nvCxnSpPr>
          <p:cNvPr id="139" name="Conector: Angulado 138">
            <a:extLst>
              <a:ext uri="{FF2B5EF4-FFF2-40B4-BE49-F238E27FC236}">
                <a16:creationId xmlns:a16="http://schemas.microsoft.com/office/drawing/2014/main" id="{F10EE36B-2EF8-405B-ADDF-69829B1980A4}"/>
              </a:ext>
            </a:extLst>
          </p:cNvPr>
          <p:cNvCxnSpPr>
            <a:stCxn id="67" idx="0"/>
            <a:endCxn id="137" idx="2"/>
          </p:cNvCxnSpPr>
          <p:nvPr/>
        </p:nvCxnSpPr>
        <p:spPr>
          <a:xfrm rot="5400000" flipH="1" flipV="1">
            <a:off x="6233940" y="2900630"/>
            <a:ext cx="309427" cy="473724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DF6417A-474F-46FC-B70D-200C913E13F8}"/>
              </a:ext>
            </a:extLst>
          </p:cNvPr>
          <p:cNvSpPr txBox="1"/>
          <p:nvPr/>
        </p:nvSpPr>
        <p:spPr>
          <a:xfrm>
            <a:off x="8164395" y="2684267"/>
            <a:ext cx="848639" cy="600164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Predição dos Valores</a:t>
            </a:r>
          </a:p>
        </p:txBody>
      </p: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9583DA28-1380-47AE-B2B0-7A05946ADD29}"/>
              </a:ext>
            </a:extLst>
          </p:cNvPr>
          <p:cNvCxnSpPr>
            <a:cxnSpLocks/>
          </p:cNvCxnSpPr>
          <p:nvPr/>
        </p:nvCxnSpPr>
        <p:spPr>
          <a:xfrm>
            <a:off x="8138661" y="2468524"/>
            <a:ext cx="257853" cy="215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578FECD7-EDD4-48BC-99C7-C602BA11F74D}"/>
              </a:ext>
            </a:extLst>
          </p:cNvPr>
          <p:cNvCxnSpPr>
            <a:cxnSpLocks/>
          </p:cNvCxnSpPr>
          <p:nvPr/>
        </p:nvCxnSpPr>
        <p:spPr>
          <a:xfrm>
            <a:off x="7831962" y="2966142"/>
            <a:ext cx="332433" cy="20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ector de Seta Reta 99">
            <a:extLst>
              <a:ext uri="{FF2B5EF4-FFF2-40B4-BE49-F238E27FC236}">
                <a16:creationId xmlns:a16="http://schemas.microsoft.com/office/drawing/2014/main" id="{80FAA37E-8A38-4539-9042-30E11C25CA2B}"/>
              </a:ext>
            </a:extLst>
          </p:cNvPr>
          <p:cNvCxnSpPr>
            <a:cxnSpLocks/>
          </p:cNvCxnSpPr>
          <p:nvPr/>
        </p:nvCxnSpPr>
        <p:spPr>
          <a:xfrm>
            <a:off x="8581457" y="3284431"/>
            <a:ext cx="0" cy="2153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8CF03962-B2CD-42CB-A1E7-2BFD0F508C74}"/>
              </a:ext>
            </a:extLst>
          </p:cNvPr>
          <p:cNvSpPr txBox="1"/>
          <p:nvPr/>
        </p:nvSpPr>
        <p:spPr>
          <a:xfrm>
            <a:off x="8059890" y="3506344"/>
            <a:ext cx="1045504" cy="261610"/>
          </a:xfrm>
          <a:prstGeom prst="rect">
            <a:avLst/>
          </a:prstGeom>
          <a:solidFill>
            <a:srgbClr val="FFFF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Avaliação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B03DEE2-73B2-45CF-801B-A10CCCD43745}"/>
              </a:ext>
            </a:extLst>
          </p:cNvPr>
          <p:cNvSpPr txBox="1"/>
          <p:nvPr/>
        </p:nvSpPr>
        <p:spPr>
          <a:xfrm>
            <a:off x="8059889" y="3800294"/>
            <a:ext cx="1045505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RMSE</a:t>
            </a:r>
          </a:p>
          <a:p>
            <a:r>
              <a:rPr lang="pt-BR" sz="800" dirty="0"/>
              <a:t>MAPE</a:t>
            </a:r>
          </a:p>
          <a:p>
            <a:r>
              <a:rPr lang="pt-BR" sz="800" dirty="0"/>
              <a:t>TU</a:t>
            </a:r>
          </a:p>
          <a:p>
            <a:r>
              <a:rPr lang="pt-BR" sz="800" dirty="0"/>
              <a:t>POCID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23B7FE0-C2CB-47ED-B37B-9BC1116939E7}"/>
              </a:ext>
            </a:extLst>
          </p:cNvPr>
          <p:cNvSpPr/>
          <p:nvPr/>
        </p:nvSpPr>
        <p:spPr>
          <a:xfrm>
            <a:off x="5355771" y="3193465"/>
            <a:ext cx="3788228" cy="133489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327DA4BF-9EB0-4D90-BA41-12DE0DF3777B}"/>
              </a:ext>
            </a:extLst>
          </p:cNvPr>
          <p:cNvSpPr/>
          <p:nvPr/>
        </p:nvSpPr>
        <p:spPr>
          <a:xfrm>
            <a:off x="21786" y="626286"/>
            <a:ext cx="3047984" cy="390933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DA392E54-3F95-464D-A982-22D2419F71E7}"/>
              </a:ext>
            </a:extLst>
          </p:cNvPr>
          <p:cNvSpPr/>
          <p:nvPr/>
        </p:nvSpPr>
        <p:spPr>
          <a:xfrm>
            <a:off x="3069773" y="632576"/>
            <a:ext cx="6074227" cy="1192289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1B8D58A3-A501-426E-BBA8-DC90D7EEB303}"/>
              </a:ext>
            </a:extLst>
          </p:cNvPr>
          <p:cNvSpPr/>
          <p:nvPr/>
        </p:nvSpPr>
        <p:spPr>
          <a:xfrm>
            <a:off x="3069771" y="1823295"/>
            <a:ext cx="6066974" cy="1373165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68618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D64939-8A9A-485C-854E-3A0E9CCD3770}"/>
              </a:ext>
            </a:extLst>
          </p:cNvPr>
          <p:cNvSpPr txBox="1"/>
          <p:nvPr/>
        </p:nvSpPr>
        <p:spPr>
          <a:xfrm>
            <a:off x="2772229" y="2435035"/>
            <a:ext cx="1895888" cy="954107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K-Médias</a:t>
            </a:r>
          </a:p>
          <a:p>
            <a:r>
              <a:rPr lang="pt-BR" dirty="0"/>
              <a:t>-NMI</a:t>
            </a:r>
          </a:p>
          <a:p>
            <a:r>
              <a:rPr lang="pt-BR" dirty="0"/>
              <a:t>-Método do Cotovelo</a:t>
            </a:r>
          </a:p>
          <a:p>
            <a:r>
              <a:rPr lang="pt-BR" dirty="0"/>
              <a:t>-</a:t>
            </a:r>
            <a:r>
              <a:rPr lang="pt-BR" dirty="0" err="1"/>
              <a:t>Silhouete</a:t>
            </a:r>
            <a:r>
              <a:rPr lang="pt-BR" dirty="0"/>
              <a:t> score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F99F3B6-788B-414B-A27E-4C02FCF58502}"/>
              </a:ext>
            </a:extLst>
          </p:cNvPr>
          <p:cNvSpPr txBox="1"/>
          <p:nvPr/>
        </p:nvSpPr>
        <p:spPr>
          <a:xfrm>
            <a:off x="2772229" y="2004828"/>
            <a:ext cx="1895887" cy="369332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/>
              <a:t>Agrupamento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4646345" y="2123001"/>
            <a:ext cx="997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4697144" y="2135633"/>
            <a:ext cx="946933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F8B8C896-44B6-49C4-BBC3-DF3943C6EEC1}"/>
              </a:ext>
            </a:extLst>
          </p:cNvPr>
          <p:cNvCxnSpPr>
            <a:cxnSpLocks/>
          </p:cNvCxnSpPr>
          <p:nvPr/>
        </p:nvCxnSpPr>
        <p:spPr>
          <a:xfrm flipH="1">
            <a:off x="3911363" y="1630016"/>
            <a:ext cx="406402" cy="239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B4847996-F36A-4870-B9B4-9E92292FEA8A}"/>
              </a:ext>
            </a:extLst>
          </p:cNvPr>
          <p:cNvSpPr txBox="1"/>
          <p:nvPr/>
        </p:nvSpPr>
        <p:spPr>
          <a:xfrm>
            <a:off x="4156722" y="1338234"/>
            <a:ext cx="11917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350 Grupos</a:t>
            </a:r>
          </a:p>
        </p:txBody>
      </p:sp>
    </p:spTree>
    <p:extLst>
      <p:ext uri="{BB962C8B-B14F-4D97-AF65-F5344CB8AC3E}">
        <p14:creationId xmlns:p14="http://schemas.microsoft.com/office/powerpoint/2010/main" val="3892495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19" name="Fluxograma: Disco Magnético 18">
            <a:extLst>
              <a:ext uri="{FF2B5EF4-FFF2-40B4-BE49-F238E27FC236}">
                <a16:creationId xmlns:a16="http://schemas.microsoft.com/office/drawing/2014/main" id="{4673A328-3EA4-4B34-A463-E3BCDE54363E}"/>
              </a:ext>
            </a:extLst>
          </p:cNvPr>
          <p:cNvSpPr/>
          <p:nvPr/>
        </p:nvSpPr>
        <p:spPr>
          <a:xfrm>
            <a:off x="350874" y="96149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Fluxograma: Disco Magnético 24">
            <a:extLst>
              <a:ext uri="{FF2B5EF4-FFF2-40B4-BE49-F238E27FC236}">
                <a16:creationId xmlns:a16="http://schemas.microsoft.com/office/drawing/2014/main" id="{6723DF52-5A1E-46D2-A303-92651F65A227}"/>
              </a:ext>
            </a:extLst>
          </p:cNvPr>
          <p:cNvSpPr/>
          <p:nvPr/>
        </p:nvSpPr>
        <p:spPr>
          <a:xfrm>
            <a:off x="404042" y="106427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Fluxograma: Disco Magnético 25">
            <a:extLst>
              <a:ext uri="{FF2B5EF4-FFF2-40B4-BE49-F238E27FC236}">
                <a16:creationId xmlns:a16="http://schemas.microsoft.com/office/drawing/2014/main" id="{475AC77E-4EE8-47A7-B0CF-ADDC765D4FF0}"/>
              </a:ext>
            </a:extLst>
          </p:cNvPr>
          <p:cNvSpPr/>
          <p:nvPr/>
        </p:nvSpPr>
        <p:spPr>
          <a:xfrm>
            <a:off x="457210" y="1167060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Fluxograma: Disco Magnético 26">
            <a:extLst>
              <a:ext uri="{FF2B5EF4-FFF2-40B4-BE49-F238E27FC236}">
                <a16:creationId xmlns:a16="http://schemas.microsoft.com/office/drawing/2014/main" id="{63B33368-38A4-4C15-AD33-8E9DBAF72770}"/>
              </a:ext>
            </a:extLst>
          </p:cNvPr>
          <p:cNvSpPr/>
          <p:nvPr/>
        </p:nvSpPr>
        <p:spPr>
          <a:xfrm>
            <a:off x="510378" y="1269844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Fluxograma: Disco Magnético 27">
            <a:extLst>
              <a:ext uri="{FF2B5EF4-FFF2-40B4-BE49-F238E27FC236}">
                <a16:creationId xmlns:a16="http://schemas.microsoft.com/office/drawing/2014/main" id="{F76036C9-3B05-4A14-9BDA-01B3AA21FAC6}"/>
              </a:ext>
            </a:extLst>
          </p:cNvPr>
          <p:cNvSpPr/>
          <p:nvPr/>
        </p:nvSpPr>
        <p:spPr>
          <a:xfrm>
            <a:off x="563546" y="1372628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Disco Magnético 28">
            <a:extLst>
              <a:ext uri="{FF2B5EF4-FFF2-40B4-BE49-F238E27FC236}">
                <a16:creationId xmlns:a16="http://schemas.microsoft.com/office/drawing/2014/main" id="{4D199E92-97FB-4C36-B64F-A07F7646CEDD}"/>
              </a:ext>
            </a:extLst>
          </p:cNvPr>
          <p:cNvSpPr/>
          <p:nvPr/>
        </p:nvSpPr>
        <p:spPr>
          <a:xfrm>
            <a:off x="616714" y="147541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isco Magnético 29">
            <a:extLst>
              <a:ext uri="{FF2B5EF4-FFF2-40B4-BE49-F238E27FC236}">
                <a16:creationId xmlns:a16="http://schemas.microsoft.com/office/drawing/2014/main" id="{1EAEED95-281D-4EB6-B236-BC4499DE3C2F}"/>
              </a:ext>
            </a:extLst>
          </p:cNvPr>
          <p:cNvSpPr/>
          <p:nvPr/>
        </p:nvSpPr>
        <p:spPr>
          <a:xfrm>
            <a:off x="669882" y="157819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81758C4-CD43-4382-8EEC-F453FAEF08EB}"/>
              </a:ext>
            </a:extLst>
          </p:cNvPr>
          <p:cNvSpPr txBox="1"/>
          <p:nvPr/>
        </p:nvSpPr>
        <p:spPr>
          <a:xfrm>
            <a:off x="147130" y="619026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Coleta</a:t>
            </a:r>
          </a:p>
          <a:p>
            <a:r>
              <a:rPr lang="pt-BR" sz="1000" b="1" dirty="0"/>
              <a:t>De Dados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86D2649-697E-4815-AF0D-A4701DD63893}"/>
              </a:ext>
            </a:extLst>
          </p:cNvPr>
          <p:cNvSpPr txBox="1"/>
          <p:nvPr/>
        </p:nvSpPr>
        <p:spPr>
          <a:xfrm>
            <a:off x="83718" y="1904097"/>
            <a:ext cx="1265275" cy="954107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Volume de Vendas</a:t>
            </a:r>
          </a:p>
          <a:p>
            <a:r>
              <a:rPr lang="pt-BR" sz="800" dirty="0"/>
              <a:t>Preço</a:t>
            </a:r>
          </a:p>
          <a:p>
            <a:r>
              <a:rPr lang="pt-BR" sz="800" dirty="0"/>
              <a:t>Temperatura</a:t>
            </a:r>
          </a:p>
          <a:p>
            <a:r>
              <a:rPr lang="pt-BR" sz="800" dirty="0"/>
              <a:t>População</a:t>
            </a:r>
          </a:p>
          <a:p>
            <a:r>
              <a:rPr lang="pt-BR" sz="800" dirty="0"/>
              <a:t>Produção Refrigerantes</a:t>
            </a:r>
          </a:p>
          <a:p>
            <a:r>
              <a:rPr lang="pt-BR" sz="800" dirty="0"/>
              <a:t>Produção Cerveja</a:t>
            </a:r>
          </a:p>
          <a:p>
            <a:r>
              <a:rPr lang="pt-BR" sz="800" dirty="0"/>
              <a:t>Eventos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82AF96E4-8A5F-42CF-B8D9-91CF2F1F87F7}"/>
              </a:ext>
            </a:extLst>
          </p:cNvPr>
          <p:cNvCxnSpPr>
            <a:cxnSpLocks/>
            <a:stCxn id="26" idx="4"/>
            <a:endCxn id="34" idx="1"/>
          </p:cNvCxnSpPr>
          <p:nvPr/>
        </p:nvCxnSpPr>
        <p:spPr>
          <a:xfrm flipV="1">
            <a:off x="705303" y="1264143"/>
            <a:ext cx="893097" cy="5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8E86AEF-359A-4666-9AF8-A2E2EB882A18}"/>
              </a:ext>
            </a:extLst>
          </p:cNvPr>
          <p:cNvSpPr txBox="1"/>
          <p:nvPr/>
        </p:nvSpPr>
        <p:spPr>
          <a:xfrm>
            <a:off x="1598400" y="975072"/>
            <a:ext cx="1283124" cy="769441"/>
          </a:xfrm>
          <a:prstGeom prst="rect">
            <a:avLst/>
          </a:prstGeom>
          <a:solidFill>
            <a:srgbClr val="92D05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Limpeza dos Dados e Fusão para Conjunto Único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2800B75-4D2A-47EA-B8E9-53315589F1BF}"/>
              </a:ext>
            </a:extLst>
          </p:cNvPr>
          <p:cNvSpPr txBox="1"/>
          <p:nvPr/>
        </p:nvSpPr>
        <p:spPr>
          <a:xfrm>
            <a:off x="3727920" y="2355208"/>
            <a:ext cx="1513505" cy="830997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</a:t>
            </a:r>
          </a:p>
          <a:p>
            <a:r>
              <a:rPr lang="pt-BR" sz="800" dirty="0"/>
              <a:t>Holt-Winters</a:t>
            </a:r>
          </a:p>
          <a:p>
            <a:r>
              <a:rPr lang="pt-BR" sz="800" dirty="0" err="1"/>
              <a:t>Theta</a:t>
            </a:r>
            <a:endParaRPr lang="pt-BR" sz="800" dirty="0"/>
          </a:p>
          <a:p>
            <a:r>
              <a:rPr lang="pt-BR" sz="800" dirty="0"/>
              <a:t>RNN</a:t>
            </a:r>
          </a:p>
        </p:txBody>
      </p:sp>
      <p:sp>
        <p:nvSpPr>
          <p:cNvPr id="35" name="Fluxograma: Disco Magnético 34">
            <a:extLst>
              <a:ext uri="{FF2B5EF4-FFF2-40B4-BE49-F238E27FC236}">
                <a16:creationId xmlns:a16="http://schemas.microsoft.com/office/drawing/2014/main" id="{1CD6D621-EF7C-48D7-BB47-224C1F9B1FCC}"/>
              </a:ext>
            </a:extLst>
          </p:cNvPr>
          <p:cNvSpPr/>
          <p:nvPr/>
        </p:nvSpPr>
        <p:spPr>
          <a:xfrm>
            <a:off x="4496112" y="969585"/>
            <a:ext cx="750801" cy="600163"/>
          </a:xfrm>
          <a:prstGeom prst="flowChartMagneticDisk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F2192BB-DC73-4159-B9A6-4599B6CB10EF}"/>
              </a:ext>
            </a:extLst>
          </p:cNvPr>
          <p:cNvSpPr txBox="1"/>
          <p:nvPr/>
        </p:nvSpPr>
        <p:spPr>
          <a:xfrm>
            <a:off x="4434850" y="603744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Dados </a:t>
            </a:r>
            <a:r>
              <a:rPr lang="pt-BR" sz="1000" b="1" dirty="0" err="1"/>
              <a:t>Pré</a:t>
            </a:r>
            <a:r>
              <a:rPr lang="pt-BR" sz="1000" b="1" dirty="0"/>
              <a:t>-Processados</a:t>
            </a:r>
          </a:p>
        </p:txBody>
      </p: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E08C56B7-F9C1-49B9-A9B7-E8A0865EE2FF}"/>
              </a:ext>
            </a:extLst>
          </p:cNvPr>
          <p:cNvCxnSpPr>
            <a:cxnSpLocks/>
            <a:stCxn id="34" idx="3"/>
            <a:endCxn id="35" idx="2"/>
          </p:cNvCxnSpPr>
          <p:nvPr/>
        </p:nvCxnSpPr>
        <p:spPr>
          <a:xfrm>
            <a:off x="2881524" y="1264143"/>
            <a:ext cx="1614588" cy="55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12243BE-50D5-49DD-B66A-517AE166E2CB}"/>
              </a:ext>
            </a:extLst>
          </p:cNvPr>
          <p:cNvSpPr txBox="1"/>
          <p:nvPr/>
        </p:nvSpPr>
        <p:spPr>
          <a:xfrm>
            <a:off x="6173562" y="1017860"/>
            <a:ext cx="1513505" cy="4308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Separação dos Conjuntos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71F67C67-6541-49B5-86CF-D88D60DA84F7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5246913" y="1264081"/>
            <a:ext cx="926649" cy="55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6053665" y="1892081"/>
            <a:ext cx="693208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Fluxograma: Disco Magnético 41">
            <a:extLst>
              <a:ext uri="{FF2B5EF4-FFF2-40B4-BE49-F238E27FC236}">
                <a16:creationId xmlns:a16="http://schemas.microsoft.com/office/drawing/2014/main" id="{E6F16C94-492C-428E-9656-71ACB8C53B27}"/>
              </a:ext>
            </a:extLst>
          </p:cNvPr>
          <p:cNvSpPr/>
          <p:nvPr/>
        </p:nvSpPr>
        <p:spPr>
          <a:xfrm>
            <a:off x="7307938" y="2172766"/>
            <a:ext cx="693208" cy="193063"/>
          </a:xfrm>
          <a:prstGeom prst="flowChartMagneticDisk">
            <a:avLst/>
          </a:prstGeom>
          <a:solidFill>
            <a:schemeClr val="accent6">
              <a:alpha val="3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5983395" y="2306842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7997848" y="2032935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teste</a:t>
            </a:r>
          </a:p>
        </p:txBody>
      </p:sp>
      <p:cxnSp>
        <p:nvCxnSpPr>
          <p:cNvPr id="46" name="Conector de Seta Reta 45">
            <a:extLst>
              <a:ext uri="{FF2B5EF4-FFF2-40B4-BE49-F238E27FC236}">
                <a16:creationId xmlns:a16="http://schemas.microsoft.com/office/drawing/2014/main" id="{E056A3EB-150A-4CC7-AC00-6E60CD5D3D54}"/>
              </a:ext>
            </a:extLst>
          </p:cNvPr>
          <p:cNvCxnSpPr>
            <a:cxnSpLocks/>
          </p:cNvCxnSpPr>
          <p:nvPr/>
        </p:nvCxnSpPr>
        <p:spPr>
          <a:xfrm>
            <a:off x="6930314" y="1527421"/>
            <a:ext cx="696938" cy="5675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635C2FF5-C9B9-4F23-BBFE-A96DAC93DB2F}"/>
              </a:ext>
            </a:extLst>
          </p:cNvPr>
          <p:cNvCxnSpPr>
            <a:cxnSpLocks/>
          </p:cNvCxnSpPr>
          <p:nvPr/>
        </p:nvCxnSpPr>
        <p:spPr>
          <a:xfrm flipH="1">
            <a:off x="6625514" y="1511692"/>
            <a:ext cx="304800" cy="3486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74676D1-1ABC-48CE-B9D9-0F4C745E97BC}"/>
              </a:ext>
            </a:extLst>
          </p:cNvPr>
          <p:cNvSpPr txBox="1"/>
          <p:nvPr/>
        </p:nvSpPr>
        <p:spPr>
          <a:xfrm>
            <a:off x="6358016" y="1544383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80%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1FFB162-8996-4C67-B229-299105FEA1A1}"/>
              </a:ext>
            </a:extLst>
          </p:cNvPr>
          <p:cNvSpPr txBox="1"/>
          <p:nvPr/>
        </p:nvSpPr>
        <p:spPr>
          <a:xfrm>
            <a:off x="7347300" y="1734958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20%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490E78BA-DAAA-46C4-9C14-4F6EA4BB6322}"/>
              </a:ext>
            </a:extLst>
          </p:cNvPr>
          <p:cNvCxnSpPr>
            <a:cxnSpLocks/>
          </p:cNvCxnSpPr>
          <p:nvPr/>
        </p:nvCxnSpPr>
        <p:spPr>
          <a:xfrm flipH="1">
            <a:off x="5281316" y="2094960"/>
            <a:ext cx="716727" cy="19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ADF29841-E72F-4209-BBD4-B730F3682CE3}"/>
              </a:ext>
            </a:extLst>
          </p:cNvPr>
          <p:cNvSpPr txBox="1"/>
          <p:nvPr/>
        </p:nvSpPr>
        <p:spPr>
          <a:xfrm>
            <a:off x="3727920" y="1881459"/>
            <a:ext cx="1513505" cy="430887"/>
          </a:xfrm>
          <a:prstGeom prst="rect">
            <a:avLst/>
          </a:prstGeom>
          <a:solidFill>
            <a:srgbClr val="C0000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Seleção dos Modelos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609D1539-92E1-4A95-A711-BD88114EB16C}"/>
              </a:ext>
            </a:extLst>
          </p:cNvPr>
          <p:cNvSpPr txBox="1"/>
          <p:nvPr/>
        </p:nvSpPr>
        <p:spPr>
          <a:xfrm>
            <a:off x="1598400" y="1787989"/>
            <a:ext cx="1274186" cy="243143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Tratamento dos tipos (</a:t>
            </a:r>
            <a:r>
              <a:rPr lang="pt-BR" sz="800" dirty="0" err="1"/>
              <a:t>datetime</a:t>
            </a:r>
            <a:r>
              <a:rPr lang="pt-BR" sz="800" dirty="0"/>
              <a:t>)</a:t>
            </a:r>
          </a:p>
          <a:p>
            <a:r>
              <a:rPr lang="pt-BR" sz="800" dirty="0"/>
              <a:t>Dados faltantes</a:t>
            </a:r>
          </a:p>
          <a:p>
            <a:r>
              <a:rPr lang="pt-BR" sz="800" dirty="0"/>
              <a:t>(população e renda)</a:t>
            </a:r>
          </a:p>
          <a:p>
            <a:r>
              <a:rPr lang="pt-BR" sz="800" dirty="0"/>
              <a:t>Outliers</a:t>
            </a:r>
          </a:p>
          <a:p>
            <a:r>
              <a:rPr lang="pt-BR" sz="800" dirty="0"/>
              <a:t>(não eliminados)</a:t>
            </a:r>
          </a:p>
          <a:p>
            <a:r>
              <a:rPr lang="pt-BR" sz="800" dirty="0" err="1"/>
              <a:t>Feature</a:t>
            </a:r>
            <a:r>
              <a:rPr lang="pt-BR" sz="800" dirty="0"/>
              <a:t> </a:t>
            </a:r>
            <a:r>
              <a:rPr lang="pt-BR" sz="800" dirty="0" err="1"/>
              <a:t>engineering</a:t>
            </a:r>
            <a:r>
              <a:rPr lang="pt-BR" sz="800" dirty="0"/>
              <a:t>:</a:t>
            </a:r>
          </a:p>
          <a:p>
            <a:pPr lvl="8"/>
            <a:r>
              <a:rPr lang="pt-BR" sz="800" dirty="0"/>
              <a:t>   -Volume: transformação logarítmica, </a:t>
            </a:r>
            <a:r>
              <a:rPr lang="pt-BR" sz="800" dirty="0" err="1"/>
              <a:t>boxcox</a:t>
            </a:r>
            <a:r>
              <a:rPr lang="pt-BR" sz="800" dirty="0"/>
              <a:t>, </a:t>
            </a:r>
            <a:r>
              <a:rPr lang="pt-BR" sz="800" dirty="0" err="1"/>
              <a:t>powertransformer</a:t>
            </a:r>
            <a:endParaRPr lang="pt-BR" sz="800" dirty="0"/>
          </a:p>
          <a:p>
            <a:pPr lvl="4"/>
            <a:r>
              <a:rPr lang="pt-BR" sz="800" dirty="0"/>
              <a:t>   -Litoral: criada</a:t>
            </a:r>
          </a:p>
          <a:p>
            <a:pPr lvl="4"/>
            <a:r>
              <a:rPr lang="pt-BR" sz="800" dirty="0"/>
              <a:t>Redundantes</a:t>
            </a:r>
          </a:p>
          <a:p>
            <a:pPr lvl="4"/>
            <a:r>
              <a:rPr lang="pt-BR" sz="800" dirty="0"/>
              <a:t>(preço total, regular e promocional)</a:t>
            </a:r>
          </a:p>
          <a:p>
            <a:pPr lvl="4"/>
            <a:r>
              <a:rPr lang="pt-BR" sz="800" dirty="0"/>
              <a:t>Errados, duplicados</a:t>
            </a:r>
          </a:p>
          <a:p>
            <a:pPr lvl="4"/>
            <a:r>
              <a:rPr lang="pt-BR" sz="800" dirty="0"/>
              <a:t>(nenhum)</a:t>
            </a:r>
          </a:p>
          <a:p>
            <a:pPr lvl="4"/>
            <a:r>
              <a:rPr lang="pt-BR" sz="800" dirty="0"/>
              <a:t>AED</a:t>
            </a:r>
          </a:p>
          <a:p>
            <a:pPr lvl="4"/>
            <a:r>
              <a:rPr lang="pt-BR" sz="800" dirty="0"/>
              <a:t>Matriz de correlação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D64939-8A9A-485C-854E-3A0E9CCD3770}"/>
              </a:ext>
            </a:extLst>
          </p:cNvPr>
          <p:cNvSpPr txBox="1"/>
          <p:nvPr/>
        </p:nvSpPr>
        <p:spPr>
          <a:xfrm>
            <a:off x="3154611" y="3792119"/>
            <a:ext cx="1513505" cy="584775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K-Médias</a:t>
            </a:r>
          </a:p>
          <a:p>
            <a:r>
              <a:rPr lang="pt-BR" sz="800" dirty="0"/>
              <a:t>-NMI</a:t>
            </a:r>
          </a:p>
          <a:p>
            <a:r>
              <a:rPr lang="pt-BR" sz="800" dirty="0"/>
              <a:t>-Método do Cotovelo</a:t>
            </a:r>
          </a:p>
          <a:p>
            <a:r>
              <a:rPr lang="pt-BR" sz="800" dirty="0"/>
              <a:t>-</a:t>
            </a:r>
            <a:r>
              <a:rPr lang="pt-BR" sz="800" dirty="0" err="1"/>
              <a:t>Silhouete</a:t>
            </a:r>
            <a:r>
              <a:rPr lang="pt-BR" sz="800" dirty="0"/>
              <a:t> score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F99F3B6-788B-414B-A27E-4C02FCF58502}"/>
              </a:ext>
            </a:extLst>
          </p:cNvPr>
          <p:cNvSpPr txBox="1"/>
          <p:nvPr/>
        </p:nvSpPr>
        <p:spPr>
          <a:xfrm>
            <a:off x="3154611" y="3499795"/>
            <a:ext cx="1513505" cy="26161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Agrupamento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398FF4E-D8E9-4825-8164-DE7CE7A1AFF9}"/>
              </a:ext>
            </a:extLst>
          </p:cNvPr>
          <p:cNvSpPr txBox="1"/>
          <p:nvPr/>
        </p:nvSpPr>
        <p:spPr>
          <a:xfrm>
            <a:off x="5259545" y="1877827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350 Grupos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DB1CCBE-13F1-4BD0-A079-36958D50D70A}"/>
              </a:ext>
            </a:extLst>
          </p:cNvPr>
          <p:cNvCxnSpPr>
            <a:cxnSpLocks/>
          </p:cNvCxnSpPr>
          <p:nvPr/>
        </p:nvCxnSpPr>
        <p:spPr>
          <a:xfrm flipH="1">
            <a:off x="4071257" y="3214071"/>
            <a:ext cx="406402" cy="239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20678B1-A1C8-4156-8556-D5727DD4E56D}"/>
              </a:ext>
            </a:extLst>
          </p:cNvPr>
          <p:cNvSpPr txBox="1"/>
          <p:nvPr/>
        </p:nvSpPr>
        <p:spPr>
          <a:xfrm>
            <a:off x="5395038" y="3292205"/>
            <a:ext cx="1513505" cy="430887"/>
          </a:xfrm>
          <a:prstGeom prst="rect">
            <a:avLst/>
          </a:prstGeom>
          <a:solidFill>
            <a:srgbClr val="7030A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Ajuste </a:t>
            </a:r>
            <a:r>
              <a:rPr lang="pt-BR" sz="1100" b="1" dirty="0" err="1"/>
              <a:t>hiper-parâmetros</a:t>
            </a:r>
            <a:endParaRPr lang="pt-BR" sz="1100" b="1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D9EECA0-2E74-4D2C-AEB9-F98D8CBF4F28}"/>
              </a:ext>
            </a:extLst>
          </p:cNvPr>
          <p:cNvSpPr txBox="1"/>
          <p:nvPr/>
        </p:nvSpPr>
        <p:spPr>
          <a:xfrm>
            <a:off x="5398058" y="3749257"/>
            <a:ext cx="1513505" cy="707886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SARIMA: </a:t>
            </a:r>
            <a:r>
              <a:rPr lang="pt-BR" sz="800" dirty="0" err="1"/>
              <a:t>max_iter</a:t>
            </a:r>
            <a:r>
              <a:rPr lang="pt-BR" sz="800" dirty="0"/>
              <a:t>, </a:t>
            </a:r>
            <a:r>
              <a:rPr lang="pt-BR" sz="800" dirty="0" err="1"/>
              <a:t>info_crit</a:t>
            </a:r>
            <a:endParaRPr lang="pt-BR" sz="800" dirty="0"/>
          </a:p>
          <a:p>
            <a:r>
              <a:rPr lang="pt-BR" sz="800" dirty="0"/>
              <a:t>RNN: </a:t>
            </a:r>
            <a:r>
              <a:rPr lang="pt-BR" sz="800" dirty="0" err="1"/>
              <a:t>batch_size</a:t>
            </a:r>
            <a:r>
              <a:rPr lang="pt-BR" sz="800" dirty="0"/>
              <a:t>, </a:t>
            </a:r>
            <a:r>
              <a:rPr lang="pt-BR" sz="800" dirty="0" err="1"/>
              <a:t>timesteps</a:t>
            </a:r>
            <a:endParaRPr lang="pt-BR" sz="800" dirty="0"/>
          </a:p>
          <a:p>
            <a:r>
              <a:rPr lang="pt-BR" sz="800" dirty="0"/>
              <a:t>Uni e Multivariado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4646345" y="3617968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4697144" y="3630600"/>
            <a:ext cx="65862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7" name="Fluxograma: Conector 136">
            <a:extLst>
              <a:ext uri="{FF2B5EF4-FFF2-40B4-BE49-F238E27FC236}">
                <a16:creationId xmlns:a16="http://schemas.microsoft.com/office/drawing/2014/main" id="{BA2A5C75-2C2A-42F6-9937-DBD447A73EF7}"/>
              </a:ext>
            </a:extLst>
          </p:cNvPr>
          <p:cNvSpPr/>
          <p:nvPr/>
        </p:nvSpPr>
        <p:spPr>
          <a:xfrm>
            <a:off x="6625515" y="2751484"/>
            <a:ext cx="1206448" cy="462588"/>
          </a:xfrm>
          <a:prstGeom prst="flowChartConnector">
            <a:avLst/>
          </a:prstGeom>
          <a:solidFill>
            <a:srgbClr val="FF0000">
              <a:alpha val="1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</a:rPr>
              <a:t>Modelo Treinado</a:t>
            </a:r>
          </a:p>
        </p:txBody>
      </p:sp>
      <p:cxnSp>
        <p:nvCxnSpPr>
          <p:cNvPr id="139" name="Conector: Angulado 138">
            <a:extLst>
              <a:ext uri="{FF2B5EF4-FFF2-40B4-BE49-F238E27FC236}">
                <a16:creationId xmlns:a16="http://schemas.microsoft.com/office/drawing/2014/main" id="{F10EE36B-2EF8-405B-ADDF-69829B1980A4}"/>
              </a:ext>
            </a:extLst>
          </p:cNvPr>
          <p:cNvCxnSpPr>
            <a:stCxn id="67" idx="0"/>
            <a:endCxn id="137" idx="2"/>
          </p:cNvCxnSpPr>
          <p:nvPr/>
        </p:nvCxnSpPr>
        <p:spPr>
          <a:xfrm rot="5400000" flipH="1" flipV="1">
            <a:off x="6233940" y="2900630"/>
            <a:ext cx="309427" cy="473724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DF6417A-474F-46FC-B70D-200C913E13F8}"/>
              </a:ext>
            </a:extLst>
          </p:cNvPr>
          <p:cNvSpPr txBox="1"/>
          <p:nvPr/>
        </p:nvSpPr>
        <p:spPr>
          <a:xfrm>
            <a:off x="8164395" y="2684267"/>
            <a:ext cx="848639" cy="600164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Predição dos Valores</a:t>
            </a:r>
          </a:p>
        </p:txBody>
      </p: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9583DA28-1380-47AE-B2B0-7A05946ADD29}"/>
              </a:ext>
            </a:extLst>
          </p:cNvPr>
          <p:cNvCxnSpPr>
            <a:cxnSpLocks/>
          </p:cNvCxnSpPr>
          <p:nvPr/>
        </p:nvCxnSpPr>
        <p:spPr>
          <a:xfrm>
            <a:off x="8138661" y="2468524"/>
            <a:ext cx="257853" cy="215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578FECD7-EDD4-48BC-99C7-C602BA11F74D}"/>
              </a:ext>
            </a:extLst>
          </p:cNvPr>
          <p:cNvCxnSpPr>
            <a:cxnSpLocks/>
          </p:cNvCxnSpPr>
          <p:nvPr/>
        </p:nvCxnSpPr>
        <p:spPr>
          <a:xfrm>
            <a:off x="7831962" y="2966142"/>
            <a:ext cx="332433" cy="20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ector de Seta Reta 99">
            <a:extLst>
              <a:ext uri="{FF2B5EF4-FFF2-40B4-BE49-F238E27FC236}">
                <a16:creationId xmlns:a16="http://schemas.microsoft.com/office/drawing/2014/main" id="{80FAA37E-8A38-4539-9042-30E11C25CA2B}"/>
              </a:ext>
            </a:extLst>
          </p:cNvPr>
          <p:cNvCxnSpPr>
            <a:cxnSpLocks/>
          </p:cNvCxnSpPr>
          <p:nvPr/>
        </p:nvCxnSpPr>
        <p:spPr>
          <a:xfrm>
            <a:off x="8581457" y="3284431"/>
            <a:ext cx="0" cy="2153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8CF03962-B2CD-42CB-A1E7-2BFD0F508C74}"/>
              </a:ext>
            </a:extLst>
          </p:cNvPr>
          <p:cNvSpPr txBox="1"/>
          <p:nvPr/>
        </p:nvSpPr>
        <p:spPr>
          <a:xfrm>
            <a:off x="8059890" y="3506344"/>
            <a:ext cx="1045504" cy="261610"/>
          </a:xfrm>
          <a:prstGeom prst="rect">
            <a:avLst/>
          </a:prstGeom>
          <a:solidFill>
            <a:srgbClr val="FFFF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Avaliação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B03DEE2-73B2-45CF-801B-A10CCCD43745}"/>
              </a:ext>
            </a:extLst>
          </p:cNvPr>
          <p:cNvSpPr txBox="1"/>
          <p:nvPr/>
        </p:nvSpPr>
        <p:spPr>
          <a:xfrm>
            <a:off x="8059889" y="3800294"/>
            <a:ext cx="1045505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RMSE</a:t>
            </a:r>
          </a:p>
          <a:p>
            <a:r>
              <a:rPr lang="pt-BR" sz="800" dirty="0"/>
              <a:t>MAPE</a:t>
            </a:r>
          </a:p>
          <a:p>
            <a:r>
              <a:rPr lang="pt-BR" sz="800" dirty="0"/>
              <a:t>TU</a:t>
            </a:r>
          </a:p>
          <a:p>
            <a:r>
              <a:rPr lang="pt-BR" sz="800" dirty="0"/>
              <a:t>POCID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23B7FE0-C2CB-47ED-B37B-9BC1116939E7}"/>
              </a:ext>
            </a:extLst>
          </p:cNvPr>
          <p:cNvSpPr/>
          <p:nvPr/>
        </p:nvSpPr>
        <p:spPr>
          <a:xfrm>
            <a:off x="7220649" y="3193465"/>
            <a:ext cx="1923349" cy="133489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327DA4BF-9EB0-4D90-BA41-12DE0DF3777B}"/>
              </a:ext>
            </a:extLst>
          </p:cNvPr>
          <p:cNvSpPr/>
          <p:nvPr/>
        </p:nvSpPr>
        <p:spPr>
          <a:xfrm>
            <a:off x="21786" y="626286"/>
            <a:ext cx="3047984" cy="390933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DA392E54-3F95-464D-A982-22D2419F71E7}"/>
              </a:ext>
            </a:extLst>
          </p:cNvPr>
          <p:cNvSpPr/>
          <p:nvPr/>
        </p:nvSpPr>
        <p:spPr>
          <a:xfrm>
            <a:off x="3069773" y="3186205"/>
            <a:ext cx="1627371" cy="1351513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1B8D58A3-A501-426E-BBA8-DC90D7EEB303}"/>
              </a:ext>
            </a:extLst>
          </p:cNvPr>
          <p:cNvSpPr/>
          <p:nvPr/>
        </p:nvSpPr>
        <p:spPr>
          <a:xfrm>
            <a:off x="3069771" y="624187"/>
            <a:ext cx="6066974" cy="2572274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90989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20678B1-A1C8-4156-8556-D5727DD4E56D}"/>
              </a:ext>
            </a:extLst>
          </p:cNvPr>
          <p:cNvSpPr txBox="1"/>
          <p:nvPr/>
        </p:nvSpPr>
        <p:spPr>
          <a:xfrm>
            <a:off x="2949388" y="1492438"/>
            <a:ext cx="2805526" cy="707886"/>
          </a:xfrm>
          <a:prstGeom prst="rect">
            <a:avLst/>
          </a:prstGeom>
          <a:solidFill>
            <a:srgbClr val="7030A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/>
              <a:t>Ajuste </a:t>
            </a:r>
            <a:r>
              <a:rPr lang="pt-BR" sz="2000" b="1" dirty="0" err="1"/>
              <a:t>hiper-parâmetros</a:t>
            </a:r>
            <a:endParaRPr lang="pt-BR" sz="2000" b="1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D9EECA0-2E74-4D2C-AEB9-F98D8CBF4F28}"/>
              </a:ext>
            </a:extLst>
          </p:cNvPr>
          <p:cNvSpPr txBox="1"/>
          <p:nvPr/>
        </p:nvSpPr>
        <p:spPr>
          <a:xfrm>
            <a:off x="2949389" y="2451741"/>
            <a:ext cx="2805526" cy="1169551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 err="1"/>
              <a:t>Naive</a:t>
            </a:r>
            <a:endParaRPr lang="pt-BR" dirty="0"/>
          </a:p>
          <a:p>
            <a:r>
              <a:rPr lang="pt-BR" dirty="0" err="1"/>
              <a:t>Seasonal</a:t>
            </a:r>
            <a:r>
              <a:rPr lang="pt-BR" dirty="0"/>
              <a:t> </a:t>
            </a:r>
            <a:r>
              <a:rPr lang="pt-BR" dirty="0" err="1"/>
              <a:t>Naive</a:t>
            </a:r>
            <a:endParaRPr lang="pt-BR" dirty="0"/>
          </a:p>
          <a:p>
            <a:r>
              <a:rPr lang="pt-BR" dirty="0"/>
              <a:t>SARIMA: </a:t>
            </a:r>
            <a:r>
              <a:rPr lang="pt-BR" dirty="0" err="1"/>
              <a:t>max_iter</a:t>
            </a:r>
            <a:r>
              <a:rPr lang="pt-BR" dirty="0"/>
              <a:t>, </a:t>
            </a:r>
            <a:r>
              <a:rPr lang="pt-BR" dirty="0" err="1"/>
              <a:t>info_crit</a:t>
            </a:r>
            <a:endParaRPr lang="pt-BR" dirty="0"/>
          </a:p>
          <a:p>
            <a:r>
              <a:rPr lang="pt-BR" dirty="0"/>
              <a:t>RNN: </a:t>
            </a:r>
            <a:r>
              <a:rPr lang="pt-BR" dirty="0" err="1"/>
              <a:t>batch_size</a:t>
            </a:r>
            <a:r>
              <a:rPr lang="pt-BR" dirty="0"/>
              <a:t>, </a:t>
            </a:r>
            <a:r>
              <a:rPr lang="pt-BR" dirty="0" err="1"/>
              <a:t>timesteps</a:t>
            </a:r>
            <a:endParaRPr lang="pt-BR" dirty="0"/>
          </a:p>
          <a:p>
            <a:r>
              <a:rPr lang="pt-BR" dirty="0"/>
              <a:t>Uni e Multivariado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2033783" y="1818201"/>
            <a:ext cx="997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1930400" y="1818201"/>
            <a:ext cx="979721" cy="1263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727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19" name="Fluxograma: Disco Magnético 18">
            <a:extLst>
              <a:ext uri="{FF2B5EF4-FFF2-40B4-BE49-F238E27FC236}">
                <a16:creationId xmlns:a16="http://schemas.microsoft.com/office/drawing/2014/main" id="{4673A328-3EA4-4B34-A463-E3BCDE54363E}"/>
              </a:ext>
            </a:extLst>
          </p:cNvPr>
          <p:cNvSpPr/>
          <p:nvPr/>
        </p:nvSpPr>
        <p:spPr>
          <a:xfrm>
            <a:off x="350874" y="96149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Fluxograma: Disco Magnético 24">
            <a:extLst>
              <a:ext uri="{FF2B5EF4-FFF2-40B4-BE49-F238E27FC236}">
                <a16:creationId xmlns:a16="http://schemas.microsoft.com/office/drawing/2014/main" id="{6723DF52-5A1E-46D2-A303-92651F65A227}"/>
              </a:ext>
            </a:extLst>
          </p:cNvPr>
          <p:cNvSpPr/>
          <p:nvPr/>
        </p:nvSpPr>
        <p:spPr>
          <a:xfrm>
            <a:off x="404042" y="106427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Fluxograma: Disco Magnético 25">
            <a:extLst>
              <a:ext uri="{FF2B5EF4-FFF2-40B4-BE49-F238E27FC236}">
                <a16:creationId xmlns:a16="http://schemas.microsoft.com/office/drawing/2014/main" id="{475AC77E-4EE8-47A7-B0CF-ADDC765D4FF0}"/>
              </a:ext>
            </a:extLst>
          </p:cNvPr>
          <p:cNvSpPr/>
          <p:nvPr/>
        </p:nvSpPr>
        <p:spPr>
          <a:xfrm>
            <a:off x="457210" y="1167060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Fluxograma: Disco Magnético 26">
            <a:extLst>
              <a:ext uri="{FF2B5EF4-FFF2-40B4-BE49-F238E27FC236}">
                <a16:creationId xmlns:a16="http://schemas.microsoft.com/office/drawing/2014/main" id="{63B33368-38A4-4C15-AD33-8E9DBAF72770}"/>
              </a:ext>
            </a:extLst>
          </p:cNvPr>
          <p:cNvSpPr/>
          <p:nvPr/>
        </p:nvSpPr>
        <p:spPr>
          <a:xfrm>
            <a:off x="510378" y="1269844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Fluxograma: Disco Magnético 27">
            <a:extLst>
              <a:ext uri="{FF2B5EF4-FFF2-40B4-BE49-F238E27FC236}">
                <a16:creationId xmlns:a16="http://schemas.microsoft.com/office/drawing/2014/main" id="{F76036C9-3B05-4A14-9BDA-01B3AA21FAC6}"/>
              </a:ext>
            </a:extLst>
          </p:cNvPr>
          <p:cNvSpPr/>
          <p:nvPr/>
        </p:nvSpPr>
        <p:spPr>
          <a:xfrm>
            <a:off x="563546" y="1372628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Disco Magnético 28">
            <a:extLst>
              <a:ext uri="{FF2B5EF4-FFF2-40B4-BE49-F238E27FC236}">
                <a16:creationId xmlns:a16="http://schemas.microsoft.com/office/drawing/2014/main" id="{4D199E92-97FB-4C36-B64F-A07F7646CEDD}"/>
              </a:ext>
            </a:extLst>
          </p:cNvPr>
          <p:cNvSpPr/>
          <p:nvPr/>
        </p:nvSpPr>
        <p:spPr>
          <a:xfrm>
            <a:off x="616714" y="147541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isco Magnético 29">
            <a:extLst>
              <a:ext uri="{FF2B5EF4-FFF2-40B4-BE49-F238E27FC236}">
                <a16:creationId xmlns:a16="http://schemas.microsoft.com/office/drawing/2014/main" id="{1EAEED95-281D-4EB6-B236-BC4499DE3C2F}"/>
              </a:ext>
            </a:extLst>
          </p:cNvPr>
          <p:cNvSpPr/>
          <p:nvPr/>
        </p:nvSpPr>
        <p:spPr>
          <a:xfrm>
            <a:off x="669882" y="157819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81758C4-CD43-4382-8EEC-F453FAEF08EB}"/>
              </a:ext>
            </a:extLst>
          </p:cNvPr>
          <p:cNvSpPr txBox="1"/>
          <p:nvPr/>
        </p:nvSpPr>
        <p:spPr>
          <a:xfrm>
            <a:off x="147130" y="619026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Coleta</a:t>
            </a:r>
          </a:p>
          <a:p>
            <a:r>
              <a:rPr lang="pt-BR" sz="1000" b="1" dirty="0"/>
              <a:t>De Dados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86D2649-697E-4815-AF0D-A4701DD63893}"/>
              </a:ext>
            </a:extLst>
          </p:cNvPr>
          <p:cNvSpPr txBox="1"/>
          <p:nvPr/>
        </p:nvSpPr>
        <p:spPr>
          <a:xfrm>
            <a:off x="83718" y="1904097"/>
            <a:ext cx="1265275" cy="954107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Volume de Vendas</a:t>
            </a:r>
          </a:p>
          <a:p>
            <a:r>
              <a:rPr lang="pt-BR" sz="800" dirty="0"/>
              <a:t>Preço</a:t>
            </a:r>
          </a:p>
          <a:p>
            <a:r>
              <a:rPr lang="pt-BR" sz="800" dirty="0"/>
              <a:t>Temperatura</a:t>
            </a:r>
          </a:p>
          <a:p>
            <a:r>
              <a:rPr lang="pt-BR" sz="800" dirty="0"/>
              <a:t>População</a:t>
            </a:r>
          </a:p>
          <a:p>
            <a:r>
              <a:rPr lang="pt-BR" sz="800" dirty="0"/>
              <a:t>Produção Refrigerantes</a:t>
            </a:r>
          </a:p>
          <a:p>
            <a:r>
              <a:rPr lang="pt-BR" sz="800" dirty="0"/>
              <a:t>Produção Cerveja</a:t>
            </a:r>
          </a:p>
          <a:p>
            <a:r>
              <a:rPr lang="pt-BR" sz="800" dirty="0"/>
              <a:t>Eventos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82AF96E4-8A5F-42CF-B8D9-91CF2F1F87F7}"/>
              </a:ext>
            </a:extLst>
          </p:cNvPr>
          <p:cNvCxnSpPr>
            <a:cxnSpLocks/>
            <a:stCxn id="26" idx="4"/>
            <a:endCxn id="34" idx="1"/>
          </p:cNvCxnSpPr>
          <p:nvPr/>
        </p:nvCxnSpPr>
        <p:spPr>
          <a:xfrm flipV="1">
            <a:off x="705303" y="1264143"/>
            <a:ext cx="893097" cy="5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8E86AEF-359A-4666-9AF8-A2E2EB882A18}"/>
              </a:ext>
            </a:extLst>
          </p:cNvPr>
          <p:cNvSpPr txBox="1"/>
          <p:nvPr/>
        </p:nvSpPr>
        <p:spPr>
          <a:xfrm>
            <a:off x="1598400" y="975072"/>
            <a:ext cx="1283124" cy="769441"/>
          </a:xfrm>
          <a:prstGeom prst="rect">
            <a:avLst/>
          </a:prstGeom>
          <a:solidFill>
            <a:srgbClr val="92D05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Limpeza dos Dados e Fusão para Conjunto Único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2800B75-4D2A-47EA-B8E9-53315589F1BF}"/>
              </a:ext>
            </a:extLst>
          </p:cNvPr>
          <p:cNvSpPr txBox="1"/>
          <p:nvPr/>
        </p:nvSpPr>
        <p:spPr>
          <a:xfrm>
            <a:off x="3727920" y="2355208"/>
            <a:ext cx="1513505" cy="830997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</a:t>
            </a:r>
          </a:p>
          <a:p>
            <a:r>
              <a:rPr lang="pt-BR" sz="800" dirty="0"/>
              <a:t>Holt-Winters</a:t>
            </a:r>
          </a:p>
          <a:p>
            <a:r>
              <a:rPr lang="pt-BR" sz="800" dirty="0" err="1"/>
              <a:t>Theta</a:t>
            </a:r>
            <a:endParaRPr lang="pt-BR" sz="800" dirty="0"/>
          </a:p>
          <a:p>
            <a:r>
              <a:rPr lang="pt-BR" sz="800" dirty="0"/>
              <a:t>RNN</a:t>
            </a:r>
          </a:p>
        </p:txBody>
      </p:sp>
      <p:sp>
        <p:nvSpPr>
          <p:cNvPr id="35" name="Fluxograma: Disco Magnético 34">
            <a:extLst>
              <a:ext uri="{FF2B5EF4-FFF2-40B4-BE49-F238E27FC236}">
                <a16:creationId xmlns:a16="http://schemas.microsoft.com/office/drawing/2014/main" id="{1CD6D621-EF7C-48D7-BB47-224C1F9B1FCC}"/>
              </a:ext>
            </a:extLst>
          </p:cNvPr>
          <p:cNvSpPr/>
          <p:nvPr/>
        </p:nvSpPr>
        <p:spPr>
          <a:xfrm>
            <a:off x="4496112" y="969585"/>
            <a:ext cx="750801" cy="600163"/>
          </a:xfrm>
          <a:prstGeom prst="flowChartMagneticDisk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F2192BB-DC73-4159-B9A6-4599B6CB10EF}"/>
              </a:ext>
            </a:extLst>
          </p:cNvPr>
          <p:cNvSpPr txBox="1"/>
          <p:nvPr/>
        </p:nvSpPr>
        <p:spPr>
          <a:xfrm>
            <a:off x="4434850" y="603744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Dados </a:t>
            </a:r>
            <a:r>
              <a:rPr lang="pt-BR" sz="1000" b="1" dirty="0" err="1"/>
              <a:t>Pré</a:t>
            </a:r>
            <a:r>
              <a:rPr lang="pt-BR" sz="1000" b="1" dirty="0"/>
              <a:t>-Processados</a:t>
            </a:r>
          </a:p>
        </p:txBody>
      </p: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E08C56B7-F9C1-49B9-A9B7-E8A0865EE2FF}"/>
              </a:ext>
            </a:extLst>
          </p:cNvPr>
          <p:cNvCxnSpPr>
            <a:cxnSpLocks/>
            <a:stCxn id="34" idx="3"/>
            <a:endCxn id="35" idx="2"/>
          </p:cNvCxnSpPr>
          <p:nvPr/>
        </p:nvCxnSpPr>
        <p:spPr>
          <a:xfrm>
            <a:off x="2881524" y="1264143"/>
            <a:ext cx="1614588" cy="55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12243BE-50D5-49DD-B66A-517AE166E2CB}"/>
              </a:ext>
            </a:extLst>
          </p:cNvPr>
          <p:cNvSpPr txBox="1"/>
          <p:nvPr/>
        </p:nvSpPr>
        <p:spPr>
          <a:xfrm>
            <a:off x="6173562" y="1017860"/>
            <a:ext cx="1513505" cy="4308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Separação dos Conjuntos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71F67C67-6541-49B5-86CF-D88D60DA84F7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5246913" y="1264081"/>
            <a:ext cx="926649" cy="55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6053665" y="1892081"/>
            <a:ext cx="693208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Fluxograma: Disco Magnético 41">
            <a:extLst>
              <a:ext uri="{FF2B5EF4-FFF2-40B4-BE49-F238E27FC236}">
                <a16:creationId xmlns:a16="http://schemas.microsoft.com/office/drawing/2014/main" id="{E6F16C94-492C-428E-9656-71ACB8C53B27}"/>
              </a:ext>
            </a:extLst>
          </p:cNvPr>
          <p:cNvSpPr/>
          <p:nvPr/>
        </p:nvSpPr>
        <p:spPr>
          <a:xfrm>
            <a:off x="7307938" y="2172766"/>
            <a:ext cx="693208" cy="193063"/>
          </a:xfrm>
          <a:prstGeom prst="flowChartMagneticDisk">
            <a:avLst/>
          </a:prstGeom>
          <a:solidFill>
            <a:schemeClr val="accent6">
              <a:alpha val="3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5983395" y="2306842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7997848" y="2032935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teste</a:t>
            </a:r>
          </a:p>
        </p:txBody>
      </p:sp>
      <p:cxnSp>
        <p:nvCxnSpPr>
          <p:cNvPr id="46" name="Conector de Seta Reta 45">
            <a:extLst>
              <a:ext uri="{FF2B5EF4-FFF2-40B4-BE49-F238E27FC236}">
                <a16:creationId xmlns:a16="http://schemas.microsoft.com/office/drawing/2014/main" id="{E056A3EB-150A-4CC7-AC00-6E60CD5D3D54}"/>
              </a:ext>
            </a:extLst>
          </p:cNvPr>
          <p:cNvCxnSpPr>
            <a:cxnSpLocks/>
          </p:cNvCxnSpPr>
          <p:nvPr/>
        </p:nvCxnSpPr>
        <p:spPr>
          <a:xfrm>
            <a:off x="6930314" y="1527421"/>
            <a:ext cx="696938" cy="5675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635C2FF5-C9B9-4F23-BBFE-A96DAC93DB2F}"/>
              </a:ext>
            </a:extLst>
          </p:cNvPr>
          <p:cNvCxnSpPr>
            <a:cxnSpLocks/>
          </p:cNvCxnSpPr>
          <p:nvPr/>
        </p:nvCxnSpPr>
        <p:spPr>
          <a:xfrm flipH="1">
            <a:off x="6625514" y="1511692"/>
            <a:ext cx="304800" cy="3486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74676D1-1ABC-48CE-B9D9-0F4C745E97BC}"/>
              </a:ext>
            </a:extLst>
          </p:cNvPr>
          <p:cNvSpPr txBox="1"/>
          <p:nvPr/>
        </p:nvSpPr>
        <p:spPr>
          <a:xfrm>
            <a:off x="6358016" y="1544383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80%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1FFB162-8996-4C67-B229-299105FEA1A1}"/>
              </a:ext>
            </a:extLst>
          </p:cNvPr>
          <p:cNvSpPr txBox="1"/>
          <p:nvPr/>
        </p:nvSpPr>
        <p:spPr>
          <a:xfrm>
            <a:off x="7347300" y="1734958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20%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490E78BA-DAAA-46C4-9C14-4F6EA4BB6322}"/>
              </a:ext>
            </a:extLst>
          </p:cNvPr>
          <p:cNvCxnSpPr>
            <a:cxnSpLocks/>
          </p:cNvCxnSpPr>
          <p:nvPr/>
        </p:nvCxnSpPr>
        <p:spPr>
          <a:xfrm flipH="1">
            <a:off x="5281316" y="2094960"/>
            <a:ext cx="716727" cy="19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ADF29841-E72F-4209-BBD4-B730F3682CE3}"/>
              </a:ext>
            </a:extLst>
          </p:cNvPr>
          <p:cNvSpPr txBox="1"/>
          <p:nvPr/>
        </p:nvSpPr>
        <p:spPr>
          <a:xfrm>
            <a:off x="3727920" y="1881459"/>
            <a:ext cx="1513505" cy="430887"/>
          </a:xfrm>
          <a:prstGeom prst="rect">
            <a:avLst/>
          </a:prstGeom>
          <a:solidFill>
            <a:srgbClr val="C0000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Seleção dos Modelos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609D1539-92E1-4A95-A711-BD88114EB16C}"/>
              </a:ext>
            </a:extLst>
          </p:cNvPr>
          <p:cNvSpPr txBox="1"/>
          <p:nvPr/>
        </p:nvSpPr>
        <p:spPr>
          <a:xfrm>
            <a:off x="1598400" y="1787989"/>
            <a:ext cx="1274186" cy="243143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Tratamento dos tipos (</a:t>
            </a:r>
            <a:r>
              <a:rPr lang="pt-BR" sz="800" dirty="0" err="1"/>
              <a:t>datetime</a:t>
            </a:r>
            <a:r>
              <a:rPr lang="pt-BR" sz="800" dirty="0"/>
              <a:t>)</a:t>
            </a:r>
          </a:p>
          <a:p>
            <a:r>
              <a:rPr lang="pt-BR" sz="800" dirty="0"/>
              <a:t>Dados faltantes</a:t>
            </a:r>
          </a:p>
          <a:p>
            <a:r>
              <a:rPr lang="pt-BR" sz="800" dirty="0"/>
              <a:t>(população e renda)</a:t>
            </a:r>
          </a:p>
          <a:p>
            <a:r>
              <a:rPr lang="pt-BR" sz="800" dirty="0"/>
              <a:t>Outliers</a:t>
            </a:r>
          </a:p>
          <a:p>
            <a:r>
              <a:rPr lang="pt-BR" sz="800" dirty="0"/>
              <a:t>(não eliminados)</a:t>
            </a:r>
          </a:p>
          <a:p>
            <a:r>
              <a:rPr lang="pt-BR" sz="800" dirty="0" err="1"/>
              <a:t>Feature</a:t>
            </a:r>
            <a:r>
              <a:rPr lang="pt-BR" sz="800" dirty="0"/>
              <a:t> </a:t>
            </a:r>
            <a:r>
              <a:rPr lang="pt-BR" sz="800" dirty="0" err="1"/>
              <a:t>engineering</a:t>
            </a:r>
            <a:r>
              <a:rPr lang="pt-BR" sz="800" dirty="0"/>
              <a:t>:</a:t>
            </a:r>
          </a:p>
          <a:p>
            <a:pPr lvl="8"/>
            <a:r>
              <a:rPr lang="pt-BR" sz="800" dirty="0"/>
              <a:t>   -Volume: transformação logarítmica, </a:t>
            </a:r>
            <a:r>
              <a:rPr lang="pt-BR" sz="800" dirty="0" err="1"/>
              <a:t>boxcox</a:t>
            </a:r>
            <a:r>
              <a:rPr lang="pt-BR" sz="800" dirty="0"/>
              <a:t>, </a:t>
            </a:r>
            <a:r>
              <a:rPr lang="pt-BR" sz="800" dirty="0" err="1"/>
              <a:t>powertransformer</a:t>
            </a:r>
            <a:endParaRPr lang="pt-BR" sz="800" dirty="0"/>
          </a:p>
          <a:p>
            <a:pPr lvl="4"/>
            <a:r>
              <a:rPr lang="pt-BR" sz="800" dirty="0"/>
              <a:t>   -Litoral: criada</a:t>
            </a:r>
          </a:p>
          <a:p>
            <a:pPr lvl="4"/>
            <a:r>
              <a:rPr lang="pt-BR" sz="800" dirty="0"/>
              <a:t>Redundantes</a:t>
            </a:r>
          </a:p>
          <a:p>
            <a:pPr lvl="4"/>
            <a:r>
              <a:rPr lang="pt-BR" sz="800" dirty="0"/>
              <a:t>(preço total, regular e promocional)</a:t>
            </a:r>
          </a:p>
          <a:p>
            <a:pPr lvl="4"/>
            <a:r>
              <a:rPr lang="pt-BR" sz="800" dirty="0"/>
              <a:t>Errados, duplicados</a:t>
            </a:r>
          </a:p>
          <a:p>
            <a:pPr lvl="4"/>
            <a:r>
              <a:rPr lang="pt-BR" sz="800" dirty="0"/>
              <a:t>(nenhum)</a:t>
            </a:r>
          </a:p>
          <a:p>
            <a:pPr lvl="4"/>
            <a:r>
              <a:rPr lang="pt-BR" sz="800" dirty="0"/>
              <a:t>AED</a:t>
            </a:r>
          </a:p>
          <a:p>
            <a:pPr lvl="4"/>
            <a:r>
              <a:rPr lang="pt-BR" sz="800" dirty="0"/>
              <a:t>Matriz de correlação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D64939-8A9A-485C-854E-3A0E9CCD3770}"/>
              </a:ext>
            </a:extLst>
          </p:cNvPr>
          <p:cNvSpPr txBox="1"/>
          <p:nvPr/>
        </p:nvSpPr>
        <p:spPr>
          <a:xfrm>
            <a:off x="3154611" y="3792119"/>
            <a:ext cx="1513505" cy="584775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K-Médias</a:t>
            </a:r>
          </a:p>
          <a:p>
            <a:r>
              <a:rPr lang="pt-BR" sz="800" dirty="0"/>
              <a:t>-NMI</a:t>
            </a:r>
          </a:p>
          <a:p>
            <a:r>
              <a:rPr lang="pt-BR" sz="800" dirty="0"/>
              <a:t>-Método do Cotovelo</a:t>
            </a:r>
          </a:p>
          <a:p>
            <a:r>
              <a:rPr lang="pt-BR" sz="800" dirty="0"/>
              <a:t>-</a:t>
            </a:r>
            <a:r>
              <a:rPr lang="pt-BR" sz="800" dirty="0" err="1"/>
              <a:t>Silhouete</a:t>
            </a:r>
            <a:r>
              <a:rPr lang="pt-BR" sz="800" dirty="0"/>
              <a:t> score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F99F3B6-788B-414B-A27E-4C02FCF58502}"/>
              </a:ext>
            </a:extLst>
          </p:cNvPr>
          <p:cNvSpPr txBox="1"/>
          <p:nvPr/>
        </p:nvSpPr>
        <p:spPr>
          <a:xfrm>
            <a:off x="3154611" y="3499795"/>
            <a:ext cx="1513505" cy="26161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Agrupamento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398FF4E-D8E9-4825-8164-DE7CE7A1AFF9}"/>
              </a:ext>
            </a:extLst>
          </p:cNvPr>
          <p:cNvSpPr txBox="1"/>
          <p:nvPr/>
        </p:nvSpPr>
        <p:spPr>
          <a:xfrm>
            <a:off x="5259545" y="1877827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350 Grupos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DB1CCBE-13F1-4BD0-A079-36958D50D70A}"/>
              </a:ext>
            </a:extLst>
          </p:cNvPr>
          <p:cNvCxnSpPr>
            <a:cxnSpLocks/>
          </p:cNvCxnSpPr>
          <p:nvPr/>
        </p:nvCxnSpPr>
        <p:spPr>
          <a:xfrm flipH="1">
            <a:off x="4071257" y="3214071"/>
            <a:ext cx="406402" cy="239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20678B1-A1C8-4156-8556-D5727DD4E56D}"/>
              </a:ext>
            </a:extLst>
          </p:cNvPr>
          <p:cNvSpPr txBox="1"/>
          <p:nvPr/>
        </p:nvSpPr>
        <p:spPr>
          <a:xfrm>
            <a:off x="5395038" y="3292205"/>
            <a:ext cx="1513505" cy="430887"/>
          </a:xfrm>
          <a:prstGeom prst="rect">
            <a:avLst/>
          </a:prstGeom>
          <a:solidFill>
            <a:srgbClr val="7030A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Ajuste </a:t>
            </a:r>
            <a:r>
              <a:rPr lang="pt-BR" sz="1100" b="1" dirty="0" err="1"/>
              <a:t>hiper-parâmetros</a:t>
            </a:r>
            <a:endParaRPr lang="pt-BR" sz="1100" b="1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D9EECA0-2E74-4D2C-AEB9-F98D8CBF4F28}"/>
              </a:ext>
            </a:extLst>
          </p:cNvPr>
          <p:cNvSpPr txBox="1"/>
          <p:nvPr/>
        </p:nvSpPr>
        <p:spPr>
          <a:xfrm>
            <a:off x="5398058" y="3749257"/>
            <a:ext cx="1513505" cy="707886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SARIMA: </a:t>
            </a:r>
            <a:r>
              <a:rPr lang="pt-BR" sz="800" dirty="0" err="1"/>
              <a:t>max_iter</a:t>
            </a:r>
            <a:r>
              <a:rPr lang="pt-BR" sz="800" dirty="0"/>
              <a:t>, </a:t>
            </a:r>
            <a:r>
              <a:rPr lang="pt-BR" sz="800" dirty="0" err="1"/>
              <a:t>info_crit</a:t>
            </a:r>
            <a:endParaRPr lang="pt-BR" sz="800" dirty="0"/>
          </a:p>
          <a:p>
            <a:r>
              <a:rPr lang="pt-BR" sz="800" dirty="0"/>
              <a:t>RNN: </a:t>
            </a:r>
            <a:r>
              <a:rPr lang="pt-BR" sz="800" dirty="0" err="1"/>
              <a:t>batch_size</a:t>
            </a:r>
            <a:r>
              <a:rPr lang="pt-BR" sz="800" dirty="0"/>
              <a:t>, </a:t>
            </a:r>
            <a:r>
              <a:rPr lang="pt-BR" sz="800" dirty="0" err="1"/>
              <a:t>timesteps</a:t>
            </a:r>
            <a:endParaRPr lang="pt-BR" sz="800" dirty="0"/>
          </a:p>
          <a:p>
            <a:r>
              <a:rPr lang="pt-BR" sz="800" dirty="0"/>
              <a:t>Uni e Multivariado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4646345" y="3617968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4697144" y="3630600"/>
            <a:ext cx="65862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7" name="Fluxograma: Conector 136">
            <a:extLst>
              <a:ext uri="{FF2B5EF4-FFF2-40B4-BE49-F238E27FC236}">
                <a16:creationId xmlns:a16="http://schemas.microsoft.com/office/drawing/2014/main" id="{BA2A5C75-2C2A-42F6-9937-DBD447A73EF7}"/>
              </a:ext>
            </a:extLst>
          </p:cNvPr>
          <p:cNvSpPr/>
          <p:nvPr/>
        </p:nvSpPr>
        <p:spPr>
          <a:xfrm>
            <a:off x="6625515" y="2751484"/>
            <a:ext cx="1206448" cy="462588"/>
          </a:xfrm>
          <a:prstGeom prst="flowChartConnector">
            <a:avLst/>
          </a:prstGeom>
          <a:solidFill>
            <a:srgbClr val="FF0000">
              <a:alpha val="1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</a:rPr>
              <a:t>Modelo Treinado</a:t>
            </a:r>
          </a:p>
        </p:txBody>
      </p:sp>
      <p:cxnSp>
        <p:nvCxnSpPr>
          <p:cNvPr id="139" name="Conector: Angulado 138">
            <a:extLst>
              <a:ext uri="{FF2B5EF4-FFF2-40B4-BE49-F238E27FC236}">
                <a16:creationId xmlns:a16="http://schemas.microsoft.com/office/drawing/2014/main" id="{F10EE36B-2EF8-405B-ADDF-69829B1980A4}"/>
              </a:ext>
            </a:extLst>
          </p:cNvPr>
          <p:cNvCxnSpPr>
            <a:stCxn id="67" idx="0"/>
            <a:endCxn id="137" idx="2"/>
          </p:cNvCxnSpPr>
          <p:nvPr/>
        </p:nvCxnSpPr>
        <p:spPr>
          <a:xfrm rot="5400000" flipH="1" flipV="1">
            <a:off x="6233940" y="2900630"/>
            <a:ext cx="309427" cy="473724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DF6417A-474F-46FC-B70D-200C913E13F8}"/>
              </a:ext>
            </a:extLst>
          </p:cNvPr>
          <p:cNvSpPr txBox="1"/>
          <p:nvPr/>
        </p:nvSpPr>
        <p:spPr>
          <a:xfrm>
            <a:off x="8164395" y="2684267"/>
            <a:ext cx="848639" cy="600164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Predição dos Valores</a:t>
            </a:r>
          </a:p>
        </p:txBody>
      </p: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9583DA28-1380-47AE-B2B0-7A05946ADD29}"/>
              </a:ext>
            </a:extLst>
          </p:cNvPr>
          <p:cNvCxnSpPr>
            <a:cxnSpLocks/>
          </p:cNvCxnSpPr>
          <p:nvPr/>
        </p:nvCxnSpPr>
        <p:spPr>
          <a:xfrm>
            <a:off x="8138661" y="2468524"/>
            <a:ext cx="257853" cy="215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578FECD7-EDD4-48BC-99C7-C602BA11F74D}"/>
              </a:ext>
            </a:extLst>
          </p:cNvPr>
          <p:cNvCxnSpPr>
            <a:cxnSpLocks/>
          </p:cNvCxnSpPr>
          <p:nvPr/>
        </p:nvCxnSpPr>
        <p:spPr>
          <a:xfrm>
            <a:off x="7831962" y="2966142"/>
            <a:ext cx="332433" cy="20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ector de Seta Reta 99">
            <a:extLst>
              <a:ext uri="{FF2B5EF4-FFF2-40B4-BE49-F238E27FC236}">
                <a16:creationId xmlns:a16="http://schemas.microsoft.com/office/drawing/2014/main" id="{80FAA37E-8A38-4539-9042-30E11C25CA2B}"/>
              </a:ext>
            </a:extLst>
          </p:cNvPr>
          <p:cNvCxnSpPr>
            <a:cxnSpLocks/>
          </p:cNvCxnSpPr>
          <p:nvPr/>
        </p:nvCxnSpPr>
        <p:spPr>
          <a:xfrm>
            <a:off x="8581457" y="3284431"/>
            <a:ext cx="0" cy="2153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8CF03962-B2CD-42CB-A1E7-2BFD0F508C74}"/>
              </a:ext>
            </a:extLst>
          </p:cNvPr>
          <p:cNvSpPr txBox="1"/>
          <p:nvPr/>
        </p:nvSpPr>
        <p:spPr>
          <a:xfrm>
            <a:off x="8059890" y="3506344"/>
            <a:ext cx="1045504" cy="261610"/>
          </a:xfrm>
          <a:prstGeom prst="rect">
            <a:avLst/>
          </a:prstGeom>
          <a:solidFill>
            <a:srgbClr val="FFFF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Avaliação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B03DEE2-73B2-45CF-801B-A10CCCD43745}"/>
              </a:ext>
            </a:extLst>
          </p:cNvPr>
          <p:cNvSpPr txBox="1"/>
          <p:nvPr/>
        </p:nvSpPr>
        <p:spPr>
          <a:xfrm>
            <a:off x="8059889" y="3800294"/>
            <a:ext cx="1045505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RMSE</a:t>
            </a:r>
          </a:p>
          <a:p>
            <a:r>
              <a:rPr lang="pt-BR" sz="800" dirty="0"/>
              <a:t>MAPE</a:t>
            </a:r>
          </a:p>
          <a:p>
            <a:r>
              <a:rPr lang="pt-BR" sz="800" dirty="0"/>
              <a:t>TU</a:t>
            </a:r>
          </a:p>
          <a:p>
            <a:r>
              <a:rPr lang="pt-BR" sz="800" dirty="0"/>
              <a:t>POCID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23B7FE0-C2CB-47ED-B37B-9BC1116939E7}"/>
              </a:ext>
            </a:extLst>
          </p:cNvPr>
          <p:cNvSpPr/>
          <p:nvPr/>
        </p:nvSpPr>
        <p:spPr>
          <a:xfrm>
            <a:off x="6161112" y="3265189"/>
            <a:ext cx="867574" cy="1263168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327DA4BF-9EB0-4D90-BA41-12DE0DF3777B}"/>
              </a:ext>
            </a:extLst>
          </p:cNvPr>
          <p:cNvSpPr/>
          <p:nvPr/>
        </p:nvSpPr>
        <p:spPr>
          <a:xfrm>
            <a:off x="21786" y="626286"/>
            <a:ext cx="3047984" cy="390933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DA392E54-3F95-464D-A982-22D2419F71E7}"/>
              </a:ext>
            </a:extLst>
          </p:cNvPr>
          <p:cNvSpPr/>
          <p:nvPr/>
        </p:nvSpPr>
        <p:spPr>
          <a:xfrm>
            <a:off x="3069772" y="2669189"/>
            <a:ext cx="3103789" cy="1868530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1B8D58A3-A501-426E-BBA8-DC90D7EEB303}"/>
              </a:ext>
            </a:extLst>
          </p:cNvPr>
          <p:cNvSpPr/>
          <p:nvPr/>
        </p:nvSpPr>
        <p:spPr>
          <a:xfrm>
            <a:off x="3069771" y="624187"/>
            <a:ext cx="4990118" cy="2045001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87979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Problema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B089A43-1F68-46A4-A53B-F4FD8F9AF0F7}"/>
              </a:ext>
            </a:extLst>
          </p:cNvPr>
          <p:cNvSpPr txBox="1"/>
          <p:nvPr/>
        </p:nvSpPr>
        <p:spPr>
          <a:xfrm>
            <a:off x="1169581" y="1142577"/>
            <a:ext cx="52737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800" dirty="0"/>
              <a:t>Criar um modelo de aprendizado de máquina para a Previsão de Vendas de Cerveja, por Loja e por Tipo de Produto.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4060221" y="858523"/>
            <a:ext cx="1045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Conjunto de teste</a:t>
            </a:r>
          </a:p>
        </p:txBody>
      </p:sp>
      <p:sp>
        <p:nvSpPr>
          <p:cNvPr id="137" name="Fluxograma: Conector 136">
            <a:extLst>
              <a:ext uri="{FF2B5EF4-FFF2-40B4-BE49-F238E27FC236}">
                <a16:creationId xmlns:a16="http://schemas.microsoft.com/office/drawing/2014/main" id="{BA2A5C75-2C2A-42F6-9937-DBD447A73EF7}"/>
              </a:ext>
            </a:extLst>
          </p:cNvPr>
          <p:cNvSpPr/>
          <p:nvPr/>
        </p:nvSpPr>
        <p:spPr>
          <a:xfrm>
            <a:off x="1403498" y="1918363"/>
            <a:ext cx="1849365" cy="689226"/>
          </a:xfrm>
          <a:prstGeom prst="flowChartConnector">
            <a:avLst/>
          </a:prstGeom>
          <a:solidFill>
            <a:srgbClr val="FF0000">
              <a:alpha val="1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solidFill>
                  <a:schemeClr val="tx1"/>
                </a:solidFill>
              </a:rPr>
              <a:t>Modelo Treinado</a:t>
            </a:r>
          </a:p>
        </p:txBody>
      </p: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DF6417A-474F-46FC-B70D-200C913E13F8}"/>
              </a:ext>
            </a:extLst>
          </p:cNvPr>
          <p:cNvSpPr txBox="1"/>
          <p:nvPr/>
        </p:nvSpPr>
        <p:spPr>
          <a:xfrm>
            <a:off x="3585295" y="1961258"/>
            <a:ext cx="2000342" cy="646331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/>
              <a:t>Predição dos Valores</a:t>
            </a:r>
          </a:p>
        </p:txBody>
      </p: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9583DA28-1380-47AE-B2B0-7A05946ADD29}"/>
              </a:ext>
            </a:extLst>
          </p:cNvPr>
          <p:cNvCxnSpPr>
            <a:cxnSpLocks/>
          </p:cNvCxnSpPr>
          <p:nvPr/>
        </p:nvCxnSpPr>
        <p:spPr>
          <a:xfrm>
            <a:off x="4585466" y="1381743"/>
            <a:ext cx="4576" cy="57951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578FECD7-EDD4-48BC-99C7-C602BA11F74D}"/>
              </a:ext>
            </a:extLst>
          </p:cNvPr>
          <p:cNvCxnSpPr>
            <a:cxnSpLocks/>
          </p:cNvCxnSpPr>
          <p:nvPr/>
        </p:nvCxnSpPr>
        <p:spPr>
          <a:xfrm>
            <a:off x="3252862" y="2243133"/>
            <a:ext cx="332433" cy="20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ector de Seta Reta 99">
            <a:extLst>
              <a:ext uri="{FF2B5EF4-FFF2-40B4-BE49-F238E27FC236}">
                <a16:creationId xmlns:a16="http://schemas.microsoft.com/office/drawing/2014/main" id="{80FAA37E-8A38-4539-9042-30E11C25CA2B}"/>
              </a:ext>
            </a:extLst>
          </p:cNvPr>
          <p:cNvCxnSpPr>
            <a:cxnSpLocks/>
            <a:stCxn id="94" idx="2"/>
            <a:endCxn id="102" idx="0"/>
          </p:cNvCxnSpPr>
          <p:nvPr/>
        </p:nvCxnSpPr>
        <p:spPr>
          <a:xfrm flipH="1">
            <a:off x="4585465" y="2607589"/>
            <a:ext cx="1" cy="29624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8CF03962-B2CD-42CB-A1E7-2BFD0F508C74}"/>
              </a:ext>
            </a:extLst>
          </p:cNvPr>
          <p:cNvSpPr txBox="1"/>
          <p:nvPr/>
        </p:nvSpPr>
        <p:spPr>
          <a:xfrm>
            <a:off x="3585294" y="2903836"/>
            <a:ext cx="2000342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/>
              <a:t>Avaliação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B03DEE2-73B2-45CF-801B-A10CCCD43745}"/>
              </a:ext>
            </a:extLst>
          </p:cNvPr>
          <p:cNvSpPr txBox="1"/>
          <p:nvPr/>
        </p:nvSpPr>
        <p:spPr>
          <a:xfrm>
            <a:off x="4067289" y="3339603"/>
            <a:ext cx="1045505" cy="954107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RMSE</a:t>
            </a:r>
          </a:p>
          <a:p>
            <a:r>
              <a:rPr lang="pt-BR" dirty="0"/>
              <a:t>MAPE</a:t>
            </a:r>
          </a:p>
          <a:p>
            <a:r>
              <a:rPr lang="pt-BR" dirty="0"/>
              <a:t>TU</a:t>
            </a:r>
          </a:p>
          <a:p>
            <a:r>
              <a:rPr lang="pt-BR" dirty="0"/>
              <a:t>POCID</a:t>
            </a:r>
          </a:p>
        </p:txBody>
      </p:sp>
    </p:spTree>
    <p:extLst>
      <p:ext uri="{BB962C8B-B14F-4D97-AF65-F5344CB8AC3E}">
        <p14:creationId xmlns:p14="http://schemas.microsoft.com/office/powerpoint/2010/main" val="17123460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Resultados</a:t>
            </a:r>
            <a:endParaRPr dirty="0">
              <a:latin typeface="Montserrat ExtraBold" panose="020B060402020202020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FA2096C-DA38-483F-85EF-412B4CC5D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50" y="2103344"/>
            <a:ext cx="3600953" cy="134321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610B994-5E26-45D4-8058-ECF1F605E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260" y="2099278"/>
            <a:ext cx="4286848" cy="123842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2158417B-B5E6-40E1-9CB8-951B4EB09E1A}"/>
              </a:ext>
            </a:extLst>
          </p:cNvPr>
          <p:cNvSpPr txBox="1"/>
          <p:nvPr/>
        </p:nvSpPr>
        <p:spPr>
          <a:xfrm>
            <a:off x="863600" y="1182490"/>
            <a:ext cx="22497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Perfil dos Grupos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EFFC6E4-0C11-4484-86AB-890189B35A6C}"/>
              </a:ext>
            </a:extLst>
          </p:cNvPr>
          <p:cNvSpPr txBox="1"/>
          <p:nvPr/>
        </p:nvSpPr>
        <p:spPr>
          <a:xfrm>
            <a:off x="5181600" y="1221139"/>
            <a:ext cx="2859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Melhor Modelo por Grupo</a:t>
            </a:r>
          </a:p>
        </p:txBody>
      </p:sp>
    </p:spTree>
    <p:extLst>
      <p:ext uri="{BB962C8B-B14F-4D97-AF65-F5344CB8AC3E}">
        <p14:creationId xmlns:p14="http://schemas.microsoft.com/office/powerpoint/2010/main" val="1755413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Interpretação dos Resultados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52CC1CB-E20E-4BE7-8586-6F30483D1727}"/>
              </a:ext>
            </a:extLst>
          </p:cNvPr>
          <p:cNvSpPr txBox="1"/>
          <p:nvPr/>
        </p:nvSpPr>
        <p:spPr>
          <a:xfrm>
            <a:off x="703943" y="1023265"/>
            <a:ext cx="727891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pt-BR" sz="1600" dirty="0"/>
              <a:t>Resultados alinhados ao previsto na literatura: não é possível prever o melhor modelo de antemão;</a:t>
            </a:r>
          </a:p>
          <a:p>
            <a:pPr algn="just"/>
            <a:endParaRPr lang="pt-BR" sz="1600" dirty="0"/>
          </a:p>
          <a:p>
            <a:pPr marL="285750" indent="-285750" algn="just">
              <a:buFontTx/>
              <a:buChar char="-"/>
            </a:pPr>
            <a:r>
              <a:rPr lang="pt-BR" sz="1600" dirty="0"/>
              <a:t>Modelos </a:t>
            </a:r>
            <a:r>
              <a:rPr lang="pt-BR" sz="1600" i="1" dirty="0" err="1"/>
              <a:t>Naive</a:t>
            </a:r>
            <a:r>
              <a:rPr lang="pt-BR" sz="1600" dirty="0"/>
              <a:t> muitas vezes apresentam performance similar ou melhor que os de maior capacidade;</a:t>
            </a:r>
          </a:p>
          <a:p>
            <a:pPr marL="285750" indent="-285750" algn="just">
              <a:buFontTx/>
              <a:buChar char="-"/>
            </a:pPr>
            <a:endParaRPr lang="pt-BR" sz="1600" dirty="0"/>
          </a:p>
          <a:p>
            <a:pPr marL="285750" indent="-285750" algn="just">
              <a:buFontTx/>
              <a:buChar char="-"/>
            </a:pPr>
            <a:r>
              <a:rPr lang="pt-BR" sz="1600" dirty="0"/>
              <a:t>Redes neurais poderiam ter melhor desempenho se houvesse uma maior quantidade de dados;</a:t>
            </a:r>
          </a:p>
          <a:p>
            <a:pPr marL="285750" indent="-285750" algn="just">
              <a:buFontTx/>
              <a:buChar char="-"/>
            </a:pPr>
            <a:endParaRPr lang="pt-BR" sz="1600" dirty="0"/>
          </a:p>
          <a:p>
            <a:pPr marL="285750" indent="-285750" algn="just">
              <a:buFontTx/>
              <a:buChar char="-"/>
            </a:pPr>
            <a:r>
              <a:rPr lang="pt-BR" sz="1600" dirty="0"/>
              <a:t>Uma desvantagem do modelo Multivariado nesse caso é que não são conhecidos para momentos futuros, sendo necessário que sejam previstos, aumentando a chance de erro da previsão do modelo.</a:t>
            </a:r>
          </a:p>
        </p:txBody>
      </p:sp>
    </p:spTree>
    <p:extLst>
      <p:ext uri="{BB962C8B-B14F-4D97-AF65-F5344CB8AC3E}">
        <p14:creationId xmlns:p14="http://schemas.microsoft.com/office/powerpoint/2010/main" val="35246426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Próximos Passos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52CC1CB-E20E-4BE7-8586-6F30483D1727}"/>
              </a:ext>
            </a:extLst>
          </p:cNvPr>
          <p:cNvSpPr txBox="1"/>
          <p:nvPr/>
        </p:nvSpPr>
        <p:spPr>
          <a:xfrm>
            <a:off x="703943" y="1023265"/>
            <a:ext cx="727891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pt-BR" sz="1600" dirty="0"/>
              <a:t>Fazer “</a:t>
            </a:r>
            <a:r>
              <a:rPr lang="pt-BR" sz="1600" i="1" dirty="0" err="1"/>
              <a:t>oversampling</a:t>
            </a:r>
            <a:r>
              <a:rPr lang="pt-BR" sz="1600" dirty="0"/>
              <a:t>” e reajustar modelos, principalmente o de redes neurais;</a:t>
            </a:r>
          </a:p>
          <a:p>
            <a:pPr algn="just"/>
            <a:endParaRPr lang="pt-BR" sz="1600" dirty="0"/>
          </a:p>
          <a:p>
            <a:pPr marL="285750" indent="-285750" algn="just">
              <a:buFontTx/>
              <a:buChar char="-"/>
            </a:pPr>
            <a:r>
              <a:rPr lang="pt-BR" sz="1600" dirty="0"/>
              <a:t>Ajuste fino de mais </a:t>
            </a:r>
            <a:r>
              <a:rPr lang="pt-BR" sz="1600" dirty="0" err="1"/>
              <a:t>hiper-parâmetros</a:t>
            </a:r>
            <a:r>
              <a:rPr lang="pt-BR" sz="1600" dirty="0"/>
              <a:t> do SARIMA e LSTM, incluindo números de neurônios e camadas;</a:t>
            </a:r>
          </a:p>
          <a:p>
            <a:pPr marL="285750" indent="-285750" algn="just">
              <a:buFontTx/>
              <a:buChar char="-"/>
            </a:pPr>
            <a:endParaRPr lang="pt-BR" sz="1600" dirty="0"/>
          </a:p>
          <a:p>
            <a:pPr marL="285750" indent="-285750" algn="just">
              <a:buFontTx/>
              <a:buChar char="-"/>
            </a:pPr>
            <a:r>
              <a:rPr lang="pt-BR" sz="1600" dirty="0"/>
              <a:t>Incluir calendário de eventos em variáveis exógenas;</a:t>
            </a:r>
          </a:p>
          <a:p>
            <a:pPr marL="285750" indent="-285750" algn="just">
              <a:buFontTx/>
              <a:buChar char="-"/>
            </a:pPr>
            <a:endParaRPr lang="pt-BR" sz="1600" dirty="0"/>
          </a:p>
          <a:p>
            <a:pPr marL="285750" indent="-285750" algn="just">
              <a:buFontTx/>
              <a:buChar char="-"/>
            </a:pPr>
            <a:r>
              <a:rPr lang="pt-BR" sz="1600" dirty="0"/>
              <a:t>Usar primeira diferença das variáveis na modelização do LSTM;</a:t>
            </a:r>
          </a:p>
          <a:p>
            <a:pPr marL="285750" indent="-285750" algn="just">
              <a:buFontTx/>
              <a:buChar char="-"/>
            </a:pPr>
            <a:endParaRPr lang="pt-BR" sz="1600" dirty="0"/>
          </a:p>
          <a:p>
            <a:pPr marL="285750" indent="-285750" algn="just">
              <a:buFontTx/>
              <a:buChar char="-"/>
            </a:pPr>
            <a:r>
              <a:rPr lang="pt-BR" sz="1600" dirty="0"/>
              <a:t>Testar técnicas de regressão para registros independentes na tarefa de predição fora da faixa de treinamento.</a:t>
            </a:r>
          </a:p>
        </p:txBody>
      </p:sp>
    </p:spTree>
    <p:extLst>
      <p:ext uri="{BB962C8B-B14F-4D97-AF65-F5344CB8AC3E}">
        <p14:creationId xmlns:p14="http://schemas.microsoft.com/office/powerpoint/2010/main" val="4088631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62;p28"/>
          <p:cNvSpPr txBox="1">
            <a:spLocks/>
          </p:cNvSpPr>
          <p:nvPr/>
        </p:nvSpPr>
        <p:spPr>
          <a:xfrm>
            <a:off x="0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Black"/>
              <a:buNone/>
              <a:defRPr sz="33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400" dirty="0">
                <a:latin typeface="Montserrat ExtraBold" panose="020B0604020202020204" charset="0"/>
              </a:rPr>
              <a:t>Fim da apresentação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5FF276A-476A-4AA9-BD3C-E8F8964C4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576" y="1509564"/>
            <a:ext cx="3200847" cy="21243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Importância do Tema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E88F475C-0F2F-49DC-9D23-C98BEAF9A236}"/>
              </a:ext>
            </a:extLst>
          </p:cNvPr>
          <p:cNvSpPr/>
          <p:nvPr/>
        </p:nvSpPr>
        <p:spPr>
          <a:xfrm>
            <a:off x="3714305" y="744288"/>
            <a:ext cx="1438940" cy="63795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Previsão de Vendas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E938D7C7-B82B-4B06-978D-6212021BD6AE}"/>
              </a:ext>
            </a:extLst>
          </p:cNvPr>
          <p:cNvSpPr/>
          <p:nvPr/>
        </p:nvSpPr>
        <p:spPr>
          <a:xfrm>
            <a:off x="1881965" y="1494193"/>
            <a:ext cx="1438940" cy="63795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Maior  que a Demanda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8967CD3A-904C-41D0-B677-E09F918C024F}"/>
              </a:ext>
            </a:extLst>
          </p:cNvPr>
          <p:cNvSpPr/>
          <p:nvPr/>
        </p:nvSpPr>
        <p:spPr>
          <a:xfrm>
            <a:off x="5564377" y="1519004"/>
            <a:ext cx="1438940" cy="637954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Menor que a Demanda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F5DE149-3C8D-49D8-9ADB-BF145601D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65" y="2214874"/>
            <a:ext cx="981797" cy="713751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633599A-C48E-4F4E-8F3E-F5978168C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524" y="3493684"/>
            <a:ext cx="1210453" cy="74153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95608E2-7480-4547-AC75-2C14085544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3279" y="2475741"/>
            <a:ext cx="1119498" cy="800701"/>
          </a:xfrm>
          <a:prstGeom prst="rect">
            <a:avLst/>
          </a:prstGeom>
        </p:spPr>
      </p:pic>
      <p:sp>
        <p:nvSpPr>
          <p:cNvPr id="13" name="Seta: para a Direita 12">
            <a:extLst>
              <a:ext uri="{FF2B5EF4-FFF2-40B4-BE49-F238E27FC236}">
                <a16:creationId xmlns:a16="http://schemas.microsoft.com/office/drawing/2014/main" id="{37144E1B-1537-41FC-B6BE-B4A7E3BE19D7}"/>
              </a:ext>
            </a:extLst>
          </p:cNvPr>
          <p:cNvSpPr/>
          <p:nvPr/>
        </p:nvSpPr>
        <p:spPr>
          <a:xfrm rot="8535789">
            <a:off x="3115823" y="1277235"/>
            <a:ext cx="531626" cy="2281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eta: para a Direita 14">
            <a:extLst>
              <a:ext uri="{FF2B5EF4-FFF2-40B4-BE49-F238E27FC236}">
                <a16:creationId xmlns:a16="http://schemas.microsoft.com/office/drawing/2014/main" id="{2848310F-4B07-415A-B56D-521A94E7FF62}"/>
              </a:ext>
            </a:extLst>
          </p:cNvPr>
          <p:cNvSpPr/>
          <p:nvPr/>
        </p:nvSpPr>
        <p:spPr>
          <a:xfrm rot="2470869">
            <a:off x="5215240" y="1281255"/>
            <a:ext cx="531626" cy="2281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8C30A90-51FC-4626-84BC-BCDD1CDD9A1A}"/>
              </a:ext>
            </a:extLst>
          </p:cNvPr>
          <p:cNvSpPr txBox="1"/>
          <p:nvPr/>
        </p:nvSpPr>
        <p:spPr>
          <a:xfrm>
            <a:off x="332156" y="2893185"/>
            <a:ext cx="1186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/>
              <a:t>Elevação do capital de giro e custo de armazenagem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5D47591-4A05-4E0F-91A0-E502DFFCC734}"/>
              </a:ext>
            </a:extLst>
          </p:cNvPr>
          <p:cNvSpPr txBox="1"/>
          <p:nvPr/>
        </p:nvSpPr>
        <p:spPr>
          <a:xfrm>
            <a:off x="1840964" y="2475989"/>
            <a:ext cx="1186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900" b="1" dirty="0"/>
              <a:t>Vendas com margens reduzidas ou negativas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DA4CB8A-D981-4B8B-B798-A9EDCA2239A9}"/>
              </a:ext>
            </a:extLst>
          </p:cNvPr>
          <p:cNvSpPr txBox="1"/>
          <p:nvPr/>
        </p:nvSpPr>
        <p:spPr>
          <a:xfrm>
            <a:off x="2811904" y="3865818"/>
            <a:ext cx="1186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/>
              <a:t>Custos de destruição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CF76B769-45E0-4890-A703-D7E260558D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3031" y="2186882"/>
            <a:ext cx="981506" cy="887794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40494EA-5338-4663-B26D-FE93309B50D9}"/>
              </a:ext>
            </a:extLst>
          </p:cNvPr>
          <p:cNvSpPr txBox="1"/>
          <p:nvPr/>
        </p:nvSpPr>
        <p:spPr>
          <a:xfrm>
            <a:off x="7110313" y="3074676"/>
            <a:ext cx="11869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/>
              <a:t>Perda do cliente</a:t>
            </a:r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C120FC22-2EA1-43DE-BEFD-0DF3313FA6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1241" y="2903398"/>
            <a:ext cx="1080818" cy="826508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6F29E45B-0EA9-4ADC-B998-20DD55F27F6D}"/>
              </a:ext>
            </a:extLst>
          </p:cNvPr>
          <p:cNvSpPr txBox="1"/>
          <p:nvPr/>
        </p:nvSpPr>
        <p:spPr>
          <a:xfrm>
            <a:off x="5825911" y="2683415"/>
            <a:ext cx="11869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/>
              <a:t>Perda de vendas</a:t>
            </a:r>
          </a:p>
        </p:txBody>
      </p:sp>
    </p:spTree>
    <p:extLst>
      <p:ext uri="{BB962C8B-B14F-4D97-AF65-F5344CB8AC3E}">
        <p14:creationId xmlns:p14="http://schemas.microsoft.com/office/powerpoint/2010/main" val="1963753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Trabalhos Relacionados</a:t>
            </a:r>
            <a:endParaRPr dirty="0">
              <a:latin typeface="Montserrat ExtraBold" panose="020B0604020202020204" charset="0"/>
            </a:endParaRPr>
          </a:p>
        </p:txBody>
      </p:sp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91B3F734-2B49-4F08-A5C5-A9A2D0D5B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828642"/>
              </p:ext>
            </p:extLst>
          </p:nvPr>
        </p:nvGraphicFramePr>
        <p:xfrm>
          <a:off x="1020722" y="763276"/>
          <a:ext cx="6733954" cy="356616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366977">
                  <a:extLst>
                    <a:ext uri="{9D8B030D-6E8A-4147-A177-3AD203B41FA5}">
                      <a16:colId xmlns:a16="http://schemas.microsoft.com/office/drawing/2014/main" val="3605775913"/>
                    </a:ext>
                  </a:extLst>
                </a:gridCol>
                <a:gridCol w="3366977">
                  <a:extLst>
                    <a:ext uri="{9D8B030D-6E8A-4147-A177-3AD203B41FA5}">
                      <a16:colId xmlns:a16="http://schemas.microsoft.com/office/drawing/2014/main" val="3816837653"/>
                    </a:ext>
                  </a:extLst>
                </a:gridCol>
              </a:tblGrid>
              <a:tr h="284137">
                <a:tc>
                  <a:txBody>
                    <a:bodyPr/>
                    <a:lstStyle/>
                    <a:p>
                      <a:r>
                        <a:rPr lang="pt-BR" dirty="0"/>
                        <a:t>AUTOR(ES)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PRODUTOS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866033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/>
                        <a:t>Singh et al. (2018)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Passagens Aéreas</a:t>
                      </a:r>
                    </a:p>
                    <a:p>
                      <a:r>
                        <a:rPr lang="pt-BR" dirty="0"/>
                        <a:t>Vinho Australiano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655265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/>
                        <a:t>Chen e Lu (2017)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Computadores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8024385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 err="1"/>
                        <a:t>Pavlyshenko</a:t>
                      </a:r>
                      <a:r>
                        <a:rPr lang="pt-BR" dirty="0"/>
                        <a:t> 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Produtos de varejo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415942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/>
                        <a:t>Loureiro, </a:t>
                      </a:r>
                      <a:r>
                        <a:rPr lang="pt-BR" dirty="0" err="1"/>
                        <a:t>Miguéis</a:t>
                      </a:r>
                      <a:r>
                        <a:rPr lang="pt-BR" dirty="0"/>
                        <a:t> e Silva (2018)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Roupas da moda no varejo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7035508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 err="1"/>
                        <a:t>Cheriyan</a:t>
                      </a:r>
                      <a:r>
                        <a:rPr lang="pt-BR" dirty="0"/>
                        <a:t> et al. (2018)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E-commerce de roupas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72319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/>
                        <a:t>Jiang et. Al (2020)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/>
                        <a:t>Vodka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2507307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 err="1"/>
                        <a:t>Kuo</a:t>
                      </a:r>
                      <a:r>
                        <a:rPr lang="pt-BR" dirty="0"/>
                        <a:t>, </a:t>
                      </a:r>
                      <a:r>
                        <a:rPr lang="pt-BR" dirty="0" err="1"/>
                        <a:t>Tseng</a:t>
                      </a:r>
                      <a:r>
                        <a:rPr lang="pt-BR" dirty="0"/>
                        <a:t> e Chen (2016)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Laptops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822029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 err="1"/>
                        <a:t>Sagaert</a:t>
                      </a:r>
                      <a:r>
                        <a:rPr lang="pt-BR" dirty="0"/>
                        <a:t> et al. (2018)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Matéria-prima para pneus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130603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/>
                        <a:t>Krishna et al. (2018)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dirty="0"/>
                        <a:t>Produtos de varejo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142918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dirty="0" err="1"/>
                        <a:t>Merkuryeva</a:t>
                      </a:r>
                      <a:r>
                        <a:rPr lang="pt-BR" dirty="0"/>
                        <a:t>, </a:t>
                      </a:r>
                      <a:r>
                        <a:rPr lang="pt-BR" dirty="0" err="1"/>
                        <a:t>Valberga</a:t>
                      </a:r>
                      <a:r>
                        <a:rPr lang="pt-BR" dirty="0"/>
                        <a:t> e Smirnov 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Produto farmacêutico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678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8214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Técnicas Utilizadas</a:t>
            </a:r>
            <a:endParaRPr dirty="0">
              <a:latin typeface="Montserrat ExtraBold" panose="020B0604020202020204" charset="0"/>
            </a:endParaRPr>
          </a:p>
        </p:txBody>
      </p:sp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91B3F734-2B49-4F08-A5C5-A9A2D0D5B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531409"/>
              </p:ext>
            </p:extLst>
          </p:nvPr>
        </p:nvGraphicFramePr>
        <p:xfrm>
          <a:off x="1027810" y="1415407"/>
          <a:ext cx="7088376" cy="216408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544188">
                  <a:extLst>
                    <a:ext uri="{9D8B030D-6E8A-4147-A177-3AD203B41FA5}">
                      <a16:colId xmlns:a16="http://schemas.microsoft.com/office/drawing/2014/main" val="3605775913"/>
                    </a:ext>
                  </a:extLst>
                </a:gridCol>
                <a:gridCol w="3544188">
                  <a:extLst>
                    <a:ext uri="{9D8B030D-6E8A-4147-A177-3AD203B41FA5}">
                      <a16:colId xmlns:a16="http://schemas.microsoft.com/office/drawing/2014/main" val="3816837653"/>
                    </a:ext>
                  </a:extLst>
                </a:gridCol>
              </a:tblGrid>
              <a:tr h="284137">
                <a:tc>
                  <a:txBody>
                    <a:bodyPr/>
                    <a:lstStyle/>
                    <a:p>
                      <a:r>
                        <a:rPr lang="pt-BR" sz="1600" dirty="0"/>
                        <a:t>SÉRIES TEMPORAIS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REGRESSÃO PARA TAREFA DE PREDIÇÃO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866033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sz="1600" dirty="0"/>
                        <a:t>ARIMA e suas variações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Árvores de Decisão, </a:t>
                      </a:r>
                      <a:r>
                        <a:rPr lang="pt-BR" sz="1600" dirty="0" err="1"/>
                        <a:t>Random</a:t>
                      </a:r>
                      <a:r>
                        <a:rPr lang="pt-BR" sz="1600" dirty="0"/>
                        <a:t> Forest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655265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sz="1600" dirty="0"/>
                        <a:t>Holt-Winters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Regressão Linear e Polinomial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8024385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sz="1600" dirty="0" err="1"/>
                        <a:t>Theta</a:t>
                      </a:r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 err="1"/>
                        <a:t>GradientBoost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415942"/>
                  </a:ext>
                </a:extLst>
              </a:tr>
              <a:tr h="284137">
                <a:tc>
                  <a:txBody>
                    <a:bodyPr/>
                    <a:lstStyle/>
                    <a:p>
                      <a:r>
                        <a:rPr lang="pt-BR" sz="1600" dirty="0"/>
                        <a:t>Redes Neurais Recorrentes (RNN)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Redes Neurais </a:t>
                      </a:r>
                      <a:r>
                        <a:rPr lang="pt-BR" sz="1600" dirty="0" err="1"/>
                        <a:t>Multi-Camadas</a:t>
                      </a:r>
                      <a:r>
                        <a:rPr lang="pt-BR" sz="1600" dirty="0"/>
                        <a:t> (MLP)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7035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4298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19" name="Fluxograma: Disco Magnético 18">
            <a:extLst>
              <a:ext uri="{FF2B5EF4-FFF2-40B4-BE49-F238E27FC236}">
                <a16:creationId xmlns:a16="http://schemas.microsoft.com/office/drawing/2014/main" id="{4673A328-3EA4-4B34-A463-E3BCDE54363E}"/>
              </a:ext>
            </a:extLst>
          </p:cNvPr>
          <p:cNvSpPr/>
          <p:nvPr/>
        </p:nvSpPr>
        <p:spPr>
          <a:xfrm>
            <a:off x="350874" y="96149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Fluxograma: Disco Magnético 24">
            <a:extLst>
              <a:ext uri="{FF2B5EF4-FFF2-40B4-BE49-F238E27FC236}">
                <a16:creationId xmlns:a16="http://schemas.microsoft.com/office/drawing/2014/main" id="{6723DF52-5A1E-46D2-A303-92651F65A227}"/>
              </a:ext>
            </a:extLst>
          </p:cNvPr>
          <p:cNvSpPr/>
          <p:nvPr/>
        </p:nvSpPr>
        <p:spPr>
          <a:xfrm>
            <a:off x="404042" y="106427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Fluxograma: Disco Magnético 25">
            <a:extLst>
              <a:ext uri="{FF2B5EF4-FFF2-40B4-BE49-F238E27FC236}">
                <a16:creationId xmlns:a16="http://schemas.microsoft.com/office/drawing/2014/main" id="{475AC77E-4EE8-47A7-B0CF-ADDC765D4FF0}"/>
              </a:ext>
            </a:extLst>
          </p:cNvPr>
          <p:cNvSpPr/>
          <p:nvPr/>
        </p:nvSpPr>
        <p:spPr>
          <a:xfrm>
            <a:off x="457210" y="1167060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Fluxograma: Disco Magnético 26">
            <a:extLst>
              <a:ext uri="{FF2B5EF4-FFF2-40B4-BE49-F238E27FC236}">
                <a16:creationId xmlns:a16="http://schemas.microsoft.com/office/drawing/2014/main" id="{63B33368-38A4-4C15-AD33-8E9DBAF72770}"/>
              </a:ext>
            </a:extLst>
          </p:cNvPr>
          <p:cNvSpPr/>
          <p:nvPr/>
        </p:nvSpPr>
        <p:spPr>
          <a:xfrm>
            <a:off x="510378" y="1269844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Fluxograma: Disco Magnético 27">
            <a:extLst>
              <a:ext uri="{FF2B5EF4-FFF2-40B4-BE49-F238E27FC236}">
                <a16:creationId xmlns:a16="http://schemas.microsoft.com/office/drawing/2014/main" id="{F76036C9-3B05-4A14-9BDA-01B3AA21FAC6}"/>
              </a:ext>
            </a:extLst>
          </p:cNvPr>
          <p:cNvSpPr/>
          <p:nvPr/>
        </p:nvSpPr>
        <p:spPr>
          <a:xfrm>
            <a:off x="563546" y="1372628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Disco Magnético 28">
            <a:extLst>
              <a:ext uri="{FF2B5EF4-FFF2-40B4-BE49-F238E27FC236}">
                <a16:creationId xmlns:a16="http://schemas.microsoft.com/office/drawing/2014/main" id="{4D199E92-97FB-4C36-B64F-A07F7646CEDD}"/>
              </a:ext>
            </a:extLst>
          </p:cNvPr>
          <p:cNvSpPr/>
          <p:nvPr/>
        </p:nvSpPr>
        <p:spPr>
          <a:xfrm>
            <a:off x="616714" y="147541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isco Magnético 29">
            <a:extLst>
              <a:ext uri="{FF2B5EF4-FFF2-40B4-BE49-F238E27FC236}">
                <a16:creationId xmlns:a16="http://schemas.microsoft.com/office/drawing/2014/main" id="{1EAEED95-281D-4EB6-B236-BC4499DE3C2F}"/>
              </a:ext>
            </a:extLst>
          </p:cNvPr>
          <p:cNvSpPr/>
          <p:nvPr/>
        </p:nvSpPr>
        <p:spPr>
          <a:xfrm>
            <a:off x="669882" y="157819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81758C4-CD43-4382-8EEC-F453FAEF08EB}"/>
              </a:ext>
            </a:extLst>
          </p:cNvPr>
          <p:cNvSpPr txBox="1"/>
          <p:nvPr/>
        </p:nvSpPr>
        <p:spPr>
          <a:xfrm>
            <a:off x="147130" y="619026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Coleta</a:t>
            </a:r>
          </a:p>
          <a:p>
            <a:r>
              <a:rPr lang="pt-BR" sz="1000" b="1" dirty="0"/>
              <a:t>De Dados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86D2649-697E-4815-AF0D-A4701DD63893}"/>
              </a:ext>
            </a:extLst>
          </p:cNvPr>
          <p:cNvSpPr txBox="1"/>
          <p:nvPr/>
        </p:nvSpPr>
        <p:spPr>
          <a:xfrm>
            <a:off x="83718" y="1904097"/>
            <a:ext cx="1265275" cy="954107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Volume de Vendas</a:t>
            </a:r>
          </a:p>
          <a:p>
            <a:r>
              <a:rPr lang="pt-BR" sz="800" dirty="0"/>
              <a:t>Preço</a:t>
            </a:r>
          </a:p>
          <a:p>
            <a:r>
              <a:rPr lang="pt-BR" sz="800" dirty="0"/>
              <a:t>Temperatura</a:t>
            </a:r>
          </a:p>
          <a:p>
            <a:r>
              <a:rPr lang="pt-BR" sz="800" dirty="0"/>
              <a:t>População</a:t>
            </a:r>
          </a:p>
          <a:p>
            <a:r>
              <a:rPr lang="pt-BR" sz="800" dirty="0"/>
              <a:t>Produção Refrigerantes</a:t>
            </a:r>
          </a:p>
          <a:p>
            <a:r>
              <a:rPr lang="pt-BR" sz="800" dirty="0"/>
              <a:t>Produção Cerveja</a:t>
            </a:r>
          </a:p>
          <a:p>
            <a:r>
              <a:rPr lang="pt-BR" sz="800" dirty="0"/>
              <a:t>Eventos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82AF96E4-8A5F-42CF-B8D9-91CF2F1F87F7}"/>
              </a:ext>
            </a:extLst>
          </p:cNvPr>
          <p:cNvCxnSpPr>
            <a:cxnSpLocks/>
            <a:stCxn id="26" idx="4"/>
            <a:endCxn id="34" idx="1"/>
          </p:cNvCxnSpPr>
          <p:nvPr/>
        </p:nvCxnSpPr>
        <p:spPr>
          <a:xfrm flipV="1">
            <a:off x="705303" y="1264143"/>
            <a:ext cx="893097" cy="5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8E86AEF-359A-4666-9AF8-A2E2EB882A18}"/>
              </a:ext>
            </a:extLst>
          </p:cNvPr>
          <p:cNvSpPr txBox="1"/>
          <p:nvPr/>
        </p:nvSpPr>
        <p:spPr>
          <a:xfrm>
            <a:off x="1598400" y="975072"/>
            <a:ext cx="1283124" cy="769441"/>
          </a:xfrm>
          <a:prstGeom prst="rect">
            <a:avLst/>
          </a:prstGeom>
          <a:solidFill>
            <a:srgbClr val="92D05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Limpeza dos Dados e Fusão para Conjunto Único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2800B75-4D2A-47EA-B8E9-53315589F1BF}"/>
              </a:ext>
            </a:extLst>
          </p:cNvPr>
          <p:cNvSpPr txBox="1"/>
          <p:nvPr/>
        </p:nvSpPr>
        <p:spPr>
          <a:xfrm>
            <a:off x="3727920" y="2355208"/>
            <a:ext cx="1513505" cy="830997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</a:t>
            </a:r>
          </a:p>
          <a:p>
            <a:r>
              <a:rPr lang="pt-BR" sz="800" dirty="0"/>
              <a:t>Holt-Winters</a:t>
            </a:r>
          </a:p>
          <a:p>
            <a:r>
              <a:rPr lang="pt-BR" sz="800" dirty="0" err="1"/>
              <a:t>Theta</a:t>
            </a:r>
            <a:endParaRPr lang="pt-BR" sz="800" dirty="0"/>
          </a:p>
          <a:p>
            <a:r>
              <a:rPr lang="pt-BR" sz="800" dirty="0"/>
              <a:t>RNN</a:t>
            </a:r>
          </a:p>
        </p:txBody>
      </p:sp>
      <p:sp>
        <p:nvSpPr>
          <p:cNvPr id="35" name="Fluxograma: Disco Magnético 34">
            <a:extLst>
              <a:ext uri="{FF2B5EF4-FFF2-40B4-BE49-F238E27FC236}">
                <a16:creationId xmlns:a16="http://schemas.microsoft.com/office/drawing/2014/main" id="{1CD6D621-EF7C-48D7-BB47-224C1F9B1FCC}"/>
              </a:ext>
            </a:extLst>
          </p:cNvPr>
          <p:cNvSpPr/>
          <p:nvPr/>
        </p:nvSpPr>
        <p:spPr>
          <a:xfrm>
            <a:off x="4496112" y="969585"/>
            <a:ext cx="750801" cy="600163"/>
          </a:xfrm>
          <a:prstGeom prst="flowChartMagneticDisk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F2192BB-DC73-4159-B9A6-4599B6CB10EF}"/>
              </a:ext>
            </a:extLst>
          </p:cNvPr>
          <p:cNvSpPr txBox="1"/>
          <p:nvPr/>
        </p:nvSpPr>
        <p:spPr>
          <a:xfrm>
            <a:off x="4434850" y="603744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Dados </a:t>
            </a:r>
            <a:r>
              <a:rPr lang="pt-BR" sz="1000" b="1" dirty="0" err="1"/>
              <a:t>Pré</a:t>
            </a:r>
            <a:r>
              <a:rPr lang="pt-BR" sz="1000" b="1" dirty="0"/>
              <a:t>-Processados</a:t>
            </a:r>
          </a:p>
        </p:txBody>
      </p: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E08C56B7-F9C1-49B9-A9B7-E8A0865EE2FF}"/>
              </a:ext>
            </a:extLst>
          </p:cNvPr>
          <p:cNvCxnSpPr>
            <a:cxnSpLocks/>
            <a:stCxn id="34" idx="3"/>
            <a:endCxn id="35" idx="2"/>
          </p:cNvCxnSpPr>
          <p:nvPr/>
        </p:nvCxnSpPr>
        <p:spPr>
          <a:xfrm>
            <a:off x="2881524" y="1264143"/>
            <a:ext cx="1614588" cy="55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12243BE-50D5-49DD-B66A-517AE166E2CB}"/>
              </a:ext>
            </a:extLst>
          </p:cNvPr>
          <p:cNvSpPr txBox="1"/>
          <p:nvPr/>
        </p:nvSpPr>
        <p:spPr>
          <a:xfrm>
            <a:off x="6173562" y="1017860"/>
            <a:ext cx="1513505" cy="4308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Separação dos Conjuntos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71F67C67-6541-49B5-86CF-D88D60DA84F7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5246913" y="1264081"/>
            <a:ext cx="926649" cy="55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6053665" y="1892081"/>
            <a:ext cx="693208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Fluxograma: Disco Magnético 41">
            <a:extLst>
              <a:ext uri="{FF2B5EF4-FFF2-40B4-BE49-F238E27FC236}">
                <a16:creationId xmlns:a16="http://schemas.microsoft.com/office/drawing/2014/main" id="{E6F16C94-492C-428E-9656-71ACB8C53B27}"/>
              </a:ext>
            </a:extLst>
          </p:cNvPr>
          <p:cNvSpPr/>
          <p:nvPr/>
        </p:nvSpPr>
        <p:spPr>
          <a:xfrm>
            <a:off x="7307938" y="2172766"/>
            <a:ext cx="693208" cy="193063"/>
          </a:xfrm>
          <a:prstGeom prst="flowChartMagneticDisk">
            <a:avLst/>
          </a:prstGeom>
          <a:solidFill>
            <a:schemeClr val="accent6">
              <a:alpha val="3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5983395" y="2306842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7997848" y="2032935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teste</a:t>
            </a:r>
          </a:p>
        </p:txBody>
      </p:sp>
      <p:cxnSp>
        <p:nvCxnSpPr>
          <p:cNvPr id="46" name="Conector de Seta Reta 45">
            <a:extLst>
              <a:ext uri="{FF2B5EF4-FFF2-40B4-BE49-F238E27FC236}">
                <a16:creationId xmlns:a16="http://schemas.microsoft.com/office/drawing/2014/main" id="{E056A3EB-150A-4CC7-AC00-6E60CD5D3D54}"/>
              </a:ext>
            </a:extLst>
          </p:cNvPr>
          <p:cNvCxnSpPr>
            <a:cxnSpLocks/>
          </p:cNvCxnSpPr>
          <p:nvPr/>
        </p:nvCxnSpPr>
        <p:spPr>
          <a:xfrm>
            <a:off x="6930314" y="1527421"/>
            <a:ext cx="696938" cy="5675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635C2FF5-C9B9-4F23-BBFE-A96DAC93DB2F}"/>
              </a:ext>
            </a:extLst>
          </p:cNvPr>
          <p:cNvCxnSpPr>
            <a:cxnSpLocks/>
          </p:cNvCxnSpPr>
          <p:nvPr/>
        </p:nvCxnSpPr>
        <p:spPr>
          <a:xfrm flipH="1">
            <a:off x="6625514" y="1511692"/>
            <a:ext cx="304800" cy="3486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74676D1-1ABC-48CE-B9D9-0F4C745E97BC}"/>
              </a:ext>
            </a:extLst>
          </p:cNvPr>
          <p:cNvSpPr txBox="1"/>
          <p:nvPr/>
        </p:nvSpPr>
        <p:spPr>
          <a:xfrm>
            <a:off x="6358016" y="1544383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80%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1FFB162-8996-4C67-B229-299105FEA1A1}"/>
              </a:ext>
            </a:extLst>
          </p:cNvPr>
          <p:cNvSpPr txBox="1"/>
          <p:nvPr/>
        </p:nvSpPr>
        <p:spPr>
          <a:xfrm>
            <a:off x="7347300" y="1734958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20%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490E78BA-DAAA-46C4-9C14-4F6EA4BB6322}"/>
              </a:ext>
            </a:extLst>
          </p:cNvPr>
          <p:cNvCxnSpPr>
            <a:cxnSpLocks/>
          </p:cNvCxnSpPr>
          <p:nvPr/>
        </p:nvCxnSpPr>
        <p:spPr>
          <a:xfrm flipH="1">
            <a:off x="5281316" y="2094960"/>
            <a:ext cx="716727" cy="19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ADF29841-E72F-4209-BBD4-B730F3682CE3}"/>
              </a:ext>
            </a:extLst>
          </p:cNvPr>
          <p:cNvSpPr txBox="1"/>
          <p:nvPr/>
        </p:nvSpPr>
        <p:spPr>
          <a:xfrm>
            <a:off x="3727920" y="1881459"/>
            <a:ext cx="1513505" cy="430887"/>
          </a:xfrm>
          <a:prstGeom prst="rect">
            <a:avLst/>
          </a:prstGeom>
          <a:solidFill>
            <a:srgbClr val="C0000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Seleção dos Modelos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609D1539-92E1-4A95-A711-BD88114EB16C}"/>
              </a:ext>
            </a:extLst>
          </p:cNvPr>
          <p:cNvSpPr txBox="1"/>
          <p:nvPr/>
        </p:nvSpPr>
        <p:spPr>
          <a:xfrm>
            <a:off x="1598400" y="1787989"/>
            <a:ext cx="1274186" cy="243143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Tratamento dos tipos (</a:t>
            </a:r>
            <a:r>
              <a:rPr lang="pt-BR" sz="800" dirty="0" err="1"/>
              <a:t>datetime</a:t>
            </a:r>
            <a:r>
              <a:rPr lang="pt-BR" sz="800" dirty="0"/>
              <a:t>)</a:t>
            </a:r>
          </a:p>
          <a:p>
            <a:r>
              <a:rPr lang="pt-BR" sz="800" dirty="0"/>
              <a:t>Dados faltantes</a:t>
            </a:r>
          </a:p>
          <a:p>
            <a:r>
              <a:rPr lang="pt-BR" sz="800" dirty="0"/>
              <a:t>(população e renda)</a:t>
            </a:r>
          </a:p>
          <a:p>
            <a:r>
              <a:rPr lang="pt-BR" sz="800" dirty="0"/>
              <a:t>Outliers</a:t>
            </a:r>
          </a:p>
          <a:p>
            <a:r>
              <a:rPr lang="pt-BR" sz="800" dirty="0"/>
              <a:t>(não eliminados)</a:t>
            </a:r>
          </a:p>
          <a:p>
            <a:r>
              <a:rPr lang="pt-BR" sz="800" dirty="0" err="1"/>
              <a:t>Feature</a:t>
            </a:r>
            <a:r>
              <a:rPr lang="pt-BR" sz="800" dirty="0"/>
              <a:t> </a:t>
            </a:r>
            <a:r>
              <a:rPr lang="pt-BR" sz="800" dirty="0" err="1"/>
              <a:t>engineering</a:t>
            </a:r>
            <a:r>
              <a:rPr lang="pt-BR" sz="800" dirty="0"/>
              <a:t>:</a:t>
            </a:r>
          </a:p>
          <a:p>
            <a:pPr lvl="8"/>
            <a:r>
              <a:rPr lang="pt-BR" sz="800" dirty="0"/>
              <a:t>   -Volume: transformação logarítmica, </a:t>
            </a:r>
            <a:r>
              <a:rPr lang="pt-BR" sz="800" dirty="0" err="1"/>
              <a:t>boxcox</a:t>
            </a:r>
            <a:r>
              <a:rPr lang="pt-BR" sz="800" dirty="0"/>
              <a:t>, </a:t>
            </a:r>
            <a:r>
              <a:rPr lang="pt-BR" sz="800" dirty="0" err="1"/>
              <a:t>powertransformer</a:t>
            </a:r>
            <a:endParaRPr lang="pt-BR" sz="800" dirty="0"/>
          </a:p>
          <a:p>
            <a:pPr lvl="4"/>
            <a:r>
              <a:rPr lang="pt-BR" sz="800" dirty="0"/>
              <a:t>   -Litoral: criada</a:t>
            </a:r>
          </a:p>
          <a:p>
            <a:pPr lvl="4"/>
            <a:r>
              <a:rPr lang="pt-BR" sz="800" dirty="0"/>
              <a:t>Redundantes</a:t>
            </a:r>
          </a:p>
          <a:p>
            <a:pPr lvl="4"/>
            <a:r>
              <a:rPr lang="pt-BR" sz="800" dirty="0"/>
              <a:t>(preço total, regular e promocional)</a:t>
            </a:r>
          </a:p>
          <a:p>
            <a:pPr lvl="4"/>
            <a:r>
              <a:rPr lang="pt-BR" sz="800" dirty="0"/>
              <a:t>Errados, duplicados</a:t>
            </a:r>
          </a:p>
          <a:p>
            <a:pPr lvl="4"/>
            <a:r>
              <a:rPr lang="pt-BR" sz="800" dirty="0"/>
              <a:t>(nenhum)</a:t>
            </a:r>
          </a:p>
          <a:p>
            <a:pPr lvl="4"/>
            <a:r>
              <a:rPr lang="pt-BR" sz="800" dirty="0"/>
              <a:t>AED</a:t>
            </a:r>
          </a:p>
          <a:p>
            <a:pPr lvl="4"/>
            <a:r>
              <a:rPr lang="pt-BR" sz="800" dirty="0"/>
              <a:t>Matriz de correlação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D64939-8A9A-485C-854E-3A0E9CCD3770}"/>
              </a:ext>
            </a:extLst>
          </p:cNvPr>
          <p:cNvSpPr txBox="1"/>
          <p:nvPr/>
        </p:nvSpPr>
        <p:spPr>
          <a:xfrm>
            <a:off x="3154611" y="3792119"/>
            <a:ext cx="1513505" cy="584775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K-Médias</a:t>
            </a:r>
          </a:p>
          <a:p>
            <a:r>
              <a:rPr lang="pt-BR" sz="800" dirty="0"/>
              <a:t>-NMI</a:t>
            </a:r>
          </a:p>
          <a:p>
            <a:r>
              <a:rPr lang="pt-BR" sz="800" dirty="0"/>
              <a:t>-Método do Cotovelo</a:t>
            </a:r>
          </a:p>
          <a:p>
            <a:r>
              <a:rPr lang="pt-BR" sz="800" dirty="0"/>
              <a:t>-</a:t>
            </a:r>
            <a:r>
              <a:rPr lang="pt-BR" sz="800" dirty="0" err="1"/>
              <a:t>Silhouete</a:t>
            </a:r>
            <a:r>
              <a:rPr lang="pt-BR" sz="800" dirty="0"/>
              <a:t> score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F99F3B6-788B-414B-A27E-4C02FCF58502}"/>
              </a:ext>
            </a:extLst>
          </p:cNvPr>
          <p:cNvSpPr txBox="1"/>
          <p:nvPr/>
        </p:nvSpPr>
        <p:spPr>
          <a:xfrm>
            <a:off x="3154611" y="3499795"/>
            <a:ext cx="1513505" cy="26161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Agrupamento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398FF4E-D8E9-4825-8164-DE7CE7A1AFF9}"/>
              </a:ext>
            </a:extLst>
          </p:cNvPr>
          <p:cNvSpPr txBox="1"/>
          <p:nvPr/>
        </p:nvSpPr>
        <p:spPr>
          <a:xfrm>
            <a:off x="5259545" y="1877827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350 Grupos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DB1CCBE-13F1-4BD0-A079-36958D50D70A}"/>
              </a:ext>
            </a:extLst>
          </p:cNvPr>
          <p:cNvCxnSpPr>
            <a:cxnSpLocks/>
          </p:cNvCxnSpPr>
          <p:nvPr/>
        </p:nvCxnSpPr>
        <p:spPr>
          <a:xfrm flipH="1">
            <a:off x="4071257" y="3214071"/>
            <a:ext cx="406402" cy="239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20678B1-A1C8-4156-8556-D5727DD4E56D}"/>
              </a:ext>
            </a:extLst>
          </p:cNvPr>
          <p:cNvSpPr txBox="1"/>
          <p:nvPr/>
        </p:nvSpPr>
        <p:spPr>
          <a:xfrm>
            <a:off x="5395038" y="3292205"/>
            <a:ext cx="1513505" cy="430887"/>
          </a:xfrm>
          <a:prstGeom prst="rect">
            <a:avLst/>
          </a:prstGeom>
          <a:solidFill>
            <a:srgbClr val="7030A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Ajuste </a:t>
            </a:r>
            <a:r>
              <a:rPr lang="pt-BR" sz="1100" b="1" dirty="0" err="1"/>
              <a:t>hiper-parâmetros</a:t>
            </a:r>
            <a:endParaRPr lang="pt-BR" sz="1100" b="1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D9EECA0-2E74-4D2C-AEB9-F98D8CBF4F28}"/>
              </a:ext>
            </a:extLst>
          </p:cNvPr>
          <p:cNvSpPr txBox="1"/>
          <p:nvPr/>
        </p:nvSpPr>
        <p:spPr>
          <a:xfrm>
            <a:off x="5398058" y="3749257"/>
            <a:ext cx="1513505" cy="707886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SARIMA: </a:t>
            </a:r>
            <a:r>
              <a:rPr lang="pt-BR" sz="800" dirty="0" err="1"/>
              <a:t>max_iter</a:t>
            </a:r>
            <a:r>
              <a:rPr lang="pt-BR" sz="800" dirty="0"/>
              <a:t>, </a:t>
            </a:r>
            <a:r>
              <a:rPr lang="pt-BR" sz="800" dirty="0" err="1"/>
              <a:t>info_crit</a:t>
            </a:r>
            <a:endParaRPr lang="pt-BR" sz="800" dirty="0"/>
          </a:p>
          <a:p>
            <a:r>
              <a:rPr lang="pt-BR" sz="800" dirty="0"/>
              <a:t>RNN: </a:t>
            </a:r>
            <a:r>
              <a:rPr lang="pt-BR" sz="800" dirty="0" err="1"/>
              <a:t>batch_size</a:t>
            </a:r>
            <a:r>
              <a:rPr lang="pt-BR" sz="800" dirty="0"/>
              <a:t>, </a:t>
            </a:r>
            <a:r>
              <a:rPr lang="pt-BR" sz="800" dirty="0" err="1"/>
              <a:t>timesteps</a:t>
            </a:r>
            <a:endParaRPr lang="pt-BR" sz="800" dirty="0"/>
          </a:p>
          <a:p>
            <a:r>
              <a:rPr lang="pt-BR" sz="800" dirty="0"/>
              <a:t>Uni e Multivariado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4646345" y="3617968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4697144" y="3630600"/>
            <a:ext cx="65862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7" name="Fluxograma: Conector 136">
            <a:extLst>
              <a:ext uri="{FF2B5EF4-FFF2-40B4-BE49-F238E27FC236}">
                <a16:creationId xmlns:a16="http://schemas.microsoft.com/office/drawing/2014/main" id="{BA2A5C75-2C2A-42F6-9937-DBD447A73EF7}"/>
              </a:ext>
            </a:extLst>
          </p:cNvPr>
          <p:cNvSpPr/>
          <p:nvPr/>
        </p:nvSpPr>
        <p:spPr>
          <a:xfrm>
            <a:off x="6625515" y="2751484"/>
            <a:ext cx="1206448" cy="462588"/>
          </a:xfrm>
          <a:prstGeom prst="flowChartConnector">
            <a:avLst/>
          </a:prstGeom>
          <a:solidFill>
            <a:srgbClr val="FF0000">
              <a:alpha val="1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</a:rPr>
              <a:t>Modelo Treinado</a:t>
            </a:r>
          </a:p>
        </p:txBody>
      </p:sp>
      <p:cxnSp>
        <p:nvCxnSpPr>
          <p:cNvPr id="139" name="Conector: Angulado 138">
            <a:extLst>
              <a:ext uri="{FF2B5EF4-FFF2-40B4-BE49-F238E27FC236}">
                <a16:creationId xmlns:a16="http://schemas.microsoft.com/office/drawing/2014/main" id="{F10EE36B-2EF8-405B-ADDF-69829B1980A4}"/>
              </a:ext>
            </a:extLst>
          </p:cNvPr>
          <p:cNvCxnSpPr>
            <a:stCxn id="67" idx="0"/>
            <a:endCxn id="137" idx="2"/>
          </p:cNvCxnSpPr>
          <p:nvPr/>
        </p:nvCxnSpPr>
        <p:spPr>
          <a:xfrm rot="5400000" flipH="1" flipV="1">
            <a:off x="6233940" y="2900630"/>
            <a:ext cx="309427" cy="473724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DF6417A-474F-46FC-B70D-200C913E13F8}"/>
              </a:ext>
            </a:extLst>
          </p:cNvPr>
          <p:cNvSpPr txBox="1"/>
          <p:nvPr/>
        </p:nvSpPr>
        <p:spPr>
          <a:xfrm>
            <a:off x="8164395" y="2684267"/>
            <a:ext cx="848639" cy="600164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Predição dos Valores</a:t>
            </a:r>
          </a:p>
        </p:txBody>
      </p: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9583DA28-1380-47AE-B2B0-7A05946ADD29}"/>
              </a:ext>
            </a:extLst>
          </p:cNvPr>
          <p:cNvCxnSpPr>
            <a:cxnSpLocks/>
          </p:cNvCxnSpPr>
          <p:nvPr/>
        </p:nvCxnSpPr>
        <p:spPr>
          <a:xfrm>
            <a:off x="8138661" y="2468524"/>
            <a:ext cx="257853" cy="215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578FECD7-EDD4-48BC-99C7-C602BA11F74D}"/>
              </a:ext>
            </a:extLst>
          </p:cNvPr>
          <p:cNvCxnSpPr>
            <a:cxnSpLocks/>
          </p:cNvCxnSpPr>
          <p:nvPr/>
        </p:nvCxnSpPr>
        <p:spPr>
          <a:xfrm>
            <a:off x="7831962" y="2966142"/>
            <a:ext cx="332433" cy="20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ector de Seta Reta 99">
            <a:extLst>
              <a:ext uri="{FF2B5EF4-FFF2-40B4-BE49-F238E27FC236}">
                <a16:creationId xmlns:a16="http://schemas.microsoft.com/office/drawing/2014/main" id="{80FAA37E-8A38-4539-9042-30E11C25CA2B}"/>
              </a:ext>
            </a:extLst>
          </p:cNvPr>
          <p:cNvCxnSpPr>
            <a:cxnSpLocks/>
          </p:cNvCxnSpPr>
          <p:nvPr/>
        </p:nvCxnSpPr>
        <p:spPr>
          <a:xfrm>
            <a:off x="8581457" y="3284431"/>
            <a:ext cx="0" cy="2153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8CF03962-B2CD-42CB-A1E7-2BFD0F508C74}"/>
              </a:ext>
            </a:extLst>
          </p:cNvPr>
          <p:cNvSpPr txBox="1"/>
          <p:nvPr/>
        </p:nvSpPr>
        <p:spPr>
          <a:xfrm>
            <a:off x="8059890" y="3506344"/>
            <a:ext cx="1045504" cy="261610"/>
          </a:xfrm>
          <a:prstGeom prst="rect">
            <a:avLst/>
          </a:prstGeom>
          <a:solidFill>
            <a:srgbClr val="FFFF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Avaliação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B03DEE2-73B2-45CF-801B-A10CCCD43745}"/>
              </a:ext>
            </a:extLst>
          </p:cNvPr>
          <p:cNvSpPr txBox="1"/>
          <p:nvPr/>
        </p:nvSpPr>
        <p:spPr>
          <a:xfrm>
            <a:off x="8059889" y="3800294"/>
            <a:ext cx="1045505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RMSE</a:t>
            </a:r>
          </a:p>
          <a:p>
            <a:r>
              <a:rPr lang="pt-BR" sz="800" dirty="0"/>
              <a:t>MAPE</a:t>
            </a:r>
          </a:p>
          <a:p>
            <a:r>
              <a:rPr lang="pt-BR" sz="800" dirty="0"/>
              <a:t>TU</a:t>
            </a:r>
          </a:p>
          <a:p>
            <a:r>
              <a:rPr lang="pt-BR" sz="800" dirty="0"/>
              <a:t>POCID</a:t>
            </a:r>
          </a:p>
        </p:txBody>
      </p:sp>
    </p:spTree>
    <p:extLst>
      <p:ext uri="{BB962C8B-B14F-4D97-AF65-F5344CB8AC3E}">
        <p14:creationId xmlns:p14="http://schemas.microsoft.com/office/powerpoint/2010/main" val="1500293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19" name="Fluxograma: Disco Magnético 18">
            <a:extLst>
              <a:ext uri="{FF2B5EF4-FFF2-40B4-BE49-F238E27FC236}">
                <a16:creationId xmlns:a16="http://schemas.microsoft.com/office/drawing/2014/main" id="{4673A328-3EA4-4B34-A463-E3BCDE54363E}"/>
              </a:ext>
            </a:extLst>
          </p:cNvPr>
          <p:cNvSpPr/>
          <p:nvPr/>
        </p:nvSpPr>
        <p:spPr>
          <a:xfrm>
            <a:off x="350874" y="96149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Fluxograma: Disco Magnético 24">
            <a:extLst>
              <a:ext uri="{FF2B5EF4-FFF2-40B4-BE49-F238E27FC236}">
                <a16:creationId xmlns:a16="http://schemas.microsoft.com/office/drawing/2014/main" id="{6723DF52-5A1E-46D2-A303-92651F65A227}"/>
              </a:ext>
            </a:extLst>
          </p:cNvPr>
          <p:cNvSpPr/>
          <p:nvPr/>
        </p:nvSpPr>
        <p:spPr>
          <a:xfrm>
            <a:off x="404042" y="106427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Fluxograma: Disco Magnético 25">
            <a:extLst>
              <a:ext uri="{FF2B5EF4-FFF2-40B4-BE49-F238E27FC236}">
                <a16:creationId xmlns:a16="http://schemas.microsoft.com/office/drawing/2014/main" id="{475AC77E-4EE8-47A7-B0CF-ADDC765D4FF0}"/>
              </a:ext>
            </a:extLst>
          </p:cNvPr>
          <p:cNvSpPr/>
          <p:nvPr/>
        </p:nvSpPr>
        <p:spPr>
          <a:xfrm>
            <a:off x="457210" y="1167060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Fluxograma: Disco Magnético 26">
            <a:extLst>
              <a:ext uri="{FF2B5EF4-FFF2-40B4-BE49-F238E27FC236}">
                <a16:creationId xmlns:a16="http://schemas.microsoft.com/office/drawing/2014/main" id="{63B33368-38A4-4C15-AD33-8E9DBAF72770}"/>
              </a:ext>
            </a:extLst>
          </p:cNvPr>
          <p:cNvSpPr/>
          <p:nvPr/>
        </p:nvSpPr>
        <p:spPr>
          <a:xfrm>
            <a:off x="510378" y="1269844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Fluxograma: Disco Magnético 27">
            <a:extLst>
              <a:ext uri="{FF2B5EF4-FFF2-40B4-BE49-F238E27FC236}">
                <a16:creationId xmlns:a16="http://schemas.microsoft.com/office/drawing/2014/main" id="{F76036C9-3B05-4A14-9BDA-01B3AA21FAC6}"/>
              </a:ext>
            </a:extLst>
          </p:cNvPr>
          <p:cNvSpPr/>
          <p:nvPr/>
        </p:nvSpPr>
        <p:spPr>
          <a:xfrm>
            <a:off x="563546" y="1372628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Disco Magnético 28">
            <a:extLst>
              <a:ext uri="{FF2B5EF4-FFF2-40B4-BE49-F238E27FC236}">
                <a16:creationId xmlns:a16="http://schemas.microsoft.com/office/drawing/2014/main" id="{4D199E92-97FB-4C36-B64F-A07F7646CEDD}"/>
              </a:ext>
            </a:extLst>
          </p:cNvPr>
          <p:cNvSpPr/>
          <p:nvPr/>
        </p:nvSpPr>
        <p:spPr>
          <a:xfrm>
            <a:off x="616714" y="147541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isco Magnético 29">
            <a:extLst>
              <a:ext uri="{FF2B5EF4-FFF2-40B4-BE49-F238E27FC236}">
                <a16:creationId xmlns:a16="http://schemas.microsoft.com/office/drawing/2014/main" id="{1EAEED95-281D-4EB6-B236-BC4499DE3C2F}"/>
              </a:ext>
            </a:extLst>
          </p:cNvPr>
          <p:cNvSpPr/>
          <p:nvPr/>
        </p:nvSpPr>
        <p:spPr>
          <a:xfrm>
            <a:off x="669882" y="157819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81758C4-CD43-4382-8EEC-F453FAEF08EB}"/>
              </a:ext>
            </a:extLst>
          </p:cNvPr>
          <p:cNvSpPr txBox="1"/>
          <p:nvPr/>
        </p:nvSpPr>
        <p:spPr>
          <a:xfrm>
            <a:off x="147130" y="619026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Coleta</a:t>
            </a:r>
          </a:p>
          <a:p>
            <a:r>
              <a:rPr lang="pt-BR" sz="1000" b="1" dirty="0"/>
              <a:t>De Dados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86D2649-697E-4815-AF0D-A4701DD63893}"/>
              </a:ext>
            </a:extLst>
          </p:cNvPr>
          <p:cNvSpPr txBox="1"/>
          <p:nvPr/>
        </p:nvSpPr>
        <p:spPr>
          <a:xfrm>
            <a:off x="83718" y="1904097"/>
            <a:ext cx="1265275" cy="954107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Volume de Vendas</a:t>
            </a:r>
          </a:p>
          <a:p>
            <a:r>
              <a:rPr lang="pt-BR" sz="800" dirty="0"/>
              <a:t>Preço</a:t>
            </a:r>
          </a:p>
          <a:p>
            <a:r>
              <a:rPr lang="pt-BR" sz="800" dirty="0"/>
              <a:t>Temperatura</a:t>
            </a:r>
          </a:p>
          <a:p>
            <a:r>
              <a:rPr lang="pt-BR" sz="800" dirty="0"/>
              <a:t>População</a:t>
            </a:r>
          </a:p>
          <a:p>
            <a:r>
              <a:rPr lang="pt-BR" sz="800" dirty="0"/>
              <a:t>Produção Refrigerantes</a:t>
            </a:r>
          </a:p>
          <a:p>
            <a:r>
              <a:rPr lang="pt-BR" sz="800" dirty="0"/>
              <a:t>Produção Cerveja</a:t>
            </a:r>
          </a:p>
          <a:p>
            <a:r>
              <a:rPr lang="pt-BR" sz="800" dirty="0"/>
              <a:t>Eventos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82AF96E4-8A5F-42CF-B8D9-91CF2F1F87F7}"/>
              </a:ext>
            </a:extLst>
          </p:cNvPr>
          <p:cNvCxnSpPr>
            <a:cxnSpLocks/>
            <a:stCxn id="26" idx="4"/>
            <a:endCxn id="34" idx="1"/>
          </p:cNvCxnSpPr>
          <p:nvPr/>
        </p:nvCxnSpPr>
        <p:spPr>
          <a:xfrm flipV="1">
            <a:off x="705303" y="1264143"/>
            <a:ext cx="893097" cy="5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8E86AEF-359A-4666-9AF8-A2E2EB882A18}"/>
              </a:ext>
            </a:extLst>
          </p:cNvPr>
          <p:cNvSpPr txBox="1"/>
          <p:nvPr/>
        </p:nvSpPr>
        <p:spPr>
          <a:xfrm>
            <a:off x="1598400" y="975072"/>
            <a:ext cx="1283124" cy="769441"/>
          </a:xfrm>
          <a:prstGeom prst="rect">
            <a:avLst/>
          </a:prstGeom>
          <a:solidFill>
            <a:srgbClr val="92D05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Limpeza dos Dados e Fusão para Conjunto Único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2800B75-4D2A-47EA-B8E9-53315589F1BF}"/>
              </a:ext>
            </a:extLst>
          </p:cNvPr>
          <p:cNvSpPr txBox="1"/>
          <p:nvPr/>
        </p:nvSpPr>
        <p:spPr>
          <a:xfrm>
            <a:off x="3727920" y="2355208"/>
            <a:ext cx="1513505" cy="830997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</a:t>
            </a:r>
          </a:p>
          <a:p>
            <a:r>
              <a:rPr lang="pt-BR" sz="800" dirty="0"/>
              <a:t>Holt-Winters</a:t>
            </a:r>
          </a:p>
          <a:p>
            <a:r>
              <a:rPr lang="pt-BR" sz="800" dirty="0" err="1"/>
              <a:t>Theta</a:t>
            </a:r>
            <a:endParaRPr lang="pt-BR" sz="800" dirty="0"/>
          </a:p>
          <a:p>
            <a:r>
              <a:rPr lang="pt-BR" sz="800" dirty="0"/>
              <a:t>RNN</a:t>
            </a:r>
          </a:p>
        </p:txBody>
      </p:sp>
      <p:sp>
        <p:nvSpPr>
          <p:cNvPr id="35" name="Fluxograma: Disco Magnético 34">
            <a:extLst>
              <a:ext uri="{FF2B5EF4-FFF2-40B4-BE49-F238E27FC236}">
                <a16:creationId xmlns:a16="http://schemas.microsoft.com/office/drawing/2014/main" id="{1CD6D621-EF7C-48D7-BB47-224C1F9B1FCC}"/>
              </a:ext>
            </a:extLst>
          </p:cNvPr>
          <p:cNvSpPr/>
          <p:nvPr/>
        </p:nvSpPr>
        <p:spPr>
          <a:xfrm>
            <a:off x="4496112" y="969585"/>
            <a:ext cx="750801" cy="600163"/>
          </a:xfrm>
          <a:prstGeom prst="flowChartMagneticDisk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F2192BB-DC73-4159-B9A6-4599B6CB10EF}"/>
              </a:ext>
            </a:extLst>
          </p:cNvPr>
          <p:cNvSpPr txBox="1"/>
          <p:nvPr/>
        </p:nvSpPr>
        <p:spPr>
          <a:xfrm>
            <a:off x="4434850" y="603744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Dados </a:t>
            </a:r>
            <a:r>
              <a:rPr lang="pt-BR" sz="1000" b="1" dirty="0" err="1"/>
              <a:t>Pré</a:t>
            </a:r>
            <a:r>
              <a:rPr lang="pt-BR" sz="1000" b="1" dirty="0"/>
              <a:t>-Processados</a:t>
            </a:r>
          </a:p>
        </p:txBody>
      </p: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E08C56B7-F9C1-49B9-A9B7-E8A0865EE2FF}"/>
              </a:ext>
            </a:extLst>
          </p:cNvPr>
          <p:cNvCxnSpPr>
            <a:cxnSpLocks/>
            <a:stCxn id="34" idx="3"/>
            <a:endCxn id="35" idx="2"/>
          </p:cNvCxnSpPr>
          <p:nvPr/>
        </p:nvCxnSpPr>
        <p:spPr>
          <a:xfrm>
            <a:off x="2881524" y="1264143"/>
            <a:ext cx="1614588" cy="55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12243BE-50D5-49DD-B66A-517AE166E2CB}"/>
              </a:ext>
            </a:extLst>
          </p:cNvPr>
          <p:cNvSpPr txBox="1"/>
          <p:nvPr/>
        </p:nvSpPr>
        <p:spPr>
          <a:xfrm>
            <a:off x="6173562" y="1017860"/>
            <a:ext cx="1513505" cy="4308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Separação dos Conjuntos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71F67C67-6541-49B5-86CF-D88D60DA84F7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5246913" y="1264081"/>
            <a:ext cx="926649" cy="55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6053665" y="1892081"/>
            <a:ext cx="693208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Fluxograma: Disco Magnético 41">
            <a:extLst>
              <a:ext uri="{FF2B5EF4-FFF2-40B4-BE49-F238E27FC236}">
                <a16:creationId xmlns:a16="http://schemas.microsoft.com/office/drawing/2014/main" id="{E6F16C94-492C-428E-9656-71ACB8C53B27}"/>
              </a:ext>
            </a:extLst>
          </p:cNvPr>
          <p:cNvSpPr/>
          <p:nvPr/>
        </p:nvSpPr>
        <p:spPr>
          <a:xfrm>
            <a:off x="7307938" y="2172766"/>
            <a:ext cx="693208" cy="193063"/>
          </a:xfrm>
          <a:prstGeom prst="flowChartMagneticDisk">
            <a:avLst/>
          </a:prstGeom>
          <a:solidFill>
            <a:schemeClr val="accent6">
              <a:alpha val="3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5983395" y="2306842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7997848" y="2032935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teste</a:t>
            </a:r>
          </a:p>
        </p:txBody>
      </p:sp>
      <p:cxnSp>
        <p:nvCxnSpPr>
          <p:cNvPr id="46" name="Conector de Seta Reta 45">
            <a:extLst>
              <a:ext uri="{FF2B5EF4-FFF2-40B4-BE49-F238E27FC236}">
                <a16:creationId xmlns:a16="http://schemas.microsoft.com/office/drawing/2014/main" id="{E056A3EB-150A-4CC7-AC00-6E60CD5D3D54}"/>
              </a:ext>
            </a:extLst>
          </p:cNvPr>
          <p:cNvCxnSpPr>
            <a:cxnSpLocks/>
          </p:cNvCxnSpPr>
          <p:nvPr/>
        </p:nvCxnSpPr>
        <p:spPr>
          <a:xfrm>
            <a:off x="6930314" y="1527421"/>
            <a:ext cx="696938" cy="5675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635C2FF5-C9B9-4F23-BBFE-A96DAC93DB2F}"/>
              </a:ext>
            </a:extLst>
          </p:cNvPr>
          <p:cNvCxnSpPr>
            <a:cxnSpLocks/>
          </p:cNvCxnSpPr>
          <p:nvPr/>
        </p:nvCxnSpPr>
        <p:spPr>
          <a:xfrm flipH="1">
            <a:off x="6625514" y="1511692"/>
            <a:ext cx="304800" cy="3486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74676D1-1ABC-48CE-B9D9-0F4C745E97BC}"/>
              </a:ext>
            </a:extLst>
          </p:cNvPr>
          <p:cNvSpPr txBox="1"/>
          <p:nvPr/>
        </p:nvSpPr>
        <p:spPr>
          <a:xfrm>
            <a:off x="6358016" y="1544383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80%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1FFB162-8996-4C67-B229-299105FEA1A1}"/>
              </a:ext>
            </a:extLst>
          </p:cNvPr>
          <p:cNvSpPr txBox="1"/>
          <p:nvPr/>
        </p:nvSpPr>
        <p:spPr>
          <a:xfrm>
            <a:off x="7347300" y="1734958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20%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490E78BA-DAAA-46C4-9C14-4F6EA4BB6322}"/>
              </a:ext>
            </a:extLst>
          </p:cNvPr>
          <p:cNvCxnSpPr>
            <a:cxnSpLocks/>
          </p:cNvCxnSpPr>
          <p:nvPr/>
        </p:nvCxnSpPr>
        <p:spPr>
          <a:xfrm flipH="1">
            <a:off x="5281316" y="2094960"/>
            <a:ext cx="716727" cy="19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ADF29841-E72F-4209-BBD4-B730F3682CE3}"/>
              </a:ext>
            </a:extLst>
          </p:cNvPr>
          <p:cNvSpPr txBox="1"/>
          <p:nvPr/>
        </p:nvSpPr>
        <p:spPr>
          <a:xfrm>
            <a:off x="3727920" y="1881459"/>
            <a:ext cx="1513505" cy="430887"/>
          </a:xfrm>
          <a:prstGeom prst="rect">
            <a:avLst/>
          </a:prstGeom>
          <a:solidFill>
            <a:srgbClr val="C0000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Seleção dos Modelos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609D1539-92E1-4A95-A711-BD88114EB16C}"/>
              </a:ext>
            </a:extLst>
          </p:cNvPr>
          <p:cNvSpPr txBox="1"/>
          <p:nvPr/>
        </p:nvSpPr>
        <p:spPr>
          <a:xfrm>
            <a:off x="1598400" y="1787989"/>
            <a:ext cx="1274186" cy="243143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Tratamento dos tipos (</a:t>
            </a:r>
            <a:r>
              <a:rPr lang="pt-BR" sz="800" dirty="0" err="1"/>
              <a:t>datetime</a:t>
            </a:r>
            <a:r>
              <a:rPr lang="pt-BR" sz="800" dirty="0"/>
              <a:t>)</a:t>
            </a:r>
          </a:p>
          <a:p>
            <a:r>
              <a:rPr lang="pt-BR" sz="800" dirty="0"/>
              <a:t>Dados faltantes</a:t>
            </a:r>
          </a:p>
          <a:p>
            <a:r>
              <a:rPr lang="pt-BR" sz="800" dirty="0"/>
              <a:t>(população e renda)</a:t>
            </a:r>
          </a:p>
          <a:p>
            <a:r>
              <a:rPr lang="pt-BR" sz="800" dirty="0"/>
              <a:t>Outliers</a:t>
            </a:r>
          </a:p>
          <a:p>
            <a:r>
              <a:rPr lang="pt-BR" sz="800" dirty="0"/>
              <a:t>(não eliminados)</a:t>
            </a:r>
          </a:p>
          <a:p>
            <a:r>
              <a:rPr lang="pt-BR" sz="800" dirty="0" err="1"/>
              <a:t>Feature</a:t>
            </a:r>
            <a:r>
              <a:rPr lang="pt-BR" sz="800" dirty="0"/>
              <a:t> </a:t>
            </a:r>
            <a:r>
              <a:rPr lang="pt-BR" sz="800" dirty="0" err="1"/>
              <a:t>engineering</a:t>
            </a:r>
            <a:r>
              <a:rPr lang="pt-BR" sz="800" dirty="0"/>
              <a:t>:</a:t>
            </a:r>
          </a:p>
          <a:p>
            <a:pPr lvl="8"/>
            <a:r>
              <a:rPr lang="pt-BR" sz="800" dirty="0"/>
              <a:t>   -Volume: transformação logarítmica, </a:t>
            </a:r>
            <a:r>
              <a:rPr lang="pt-BR" sz="800" dirty="0" err="1"/>
              <a:t>boxcox</a:t>
            </a:r>
            <a:r>
              <a:rPr lang="pt-BR" sz="800" dirty="0"/>
              <a:t>, </a:t>
            </a:r>
            <a:r>
              <a:rPr lang="pt-BR" sz="800" dirty="0" err="1"/>
              <a:t>powertransformer</a:t>
            </a:r>
            <a:endParaRPr lang="pt-BR" sz="800" dirty="0"/>
          </a:p>
          <a:p>
            <a:pPr lvl="4"/>
            <a:r>
              <a:rPr lang="pt-BR" sz="800" dirty="0"/>
              <a:t>   -Litoral: criada</a:t>
            </a:r>
          </a:p>
          <a:p>
            <a:pPr lvl="4"/>
            <a:r>
              <a:rPr lang="pt-BR" sz="800" dirty="0"/>
              <a:t>Redundantes</a:t>
            </a:r>
          </a:p>
          <a:p>
            <a:pPr lvl="4"/>
            <a:r>
              <a:rPr lang="pt-BR" sz="800" dirty="0"/>
              <a:t>(preço total, regular e promocional)</a:t>
            </a:r>
          </a:p>
          <a:p>
            <a:pPr lvl="4"/>
            <a:r>
              <a:rPr lang="pt-BR" sz="800" dirty="0"/>
              <a:t>Errados, duplicados</a:t>
            </a:r>
          </a:p>
          <a:p>
            <a:pPr lvl="4"/>
            <a:r>
              <a:rPr lang="pt-BR" sz="800" dirty="0"/>
              <a:t>(nenhum)</a:t>
            </a:r>
          </a:p>
          <a:p>
            <a:pPr lvl="4"/>
            <a:r>
              <a:rPr lang="pt-BR" sz="800" dirty="0"/>
              <a:t>AED</a:t>
            </a:r>
          </a:p>
          <a:p>
            <a:pPr lvl="4"/>
            <a:r>
              <a:rPr lang="pt-BR" sz="800" dirty="0"/>
              <a:t>Matriz de correlação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D64939-8A9A-485C-854E-3A0E9CCD3770}"/>
              </a:ext>
            </a:extLst>
          </p:cNvPr>
          <p:cNvSpPr txBox="1"/>
          <p:nvPr/>
        </p:nvSpPr>
        <p:spPr>
          <a:xfrm>
            <a:off x="3154611" y="3792119"/>
            <a:ext cx="1513505" cy="584775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K-Médias</a:t>
            </a:r>
          </a:p>
          <a:p>
            <a:r>
              <a:rPr lang="pt-BR" sz="800" dirty="0"/>
              <a:t>-NMI</a:t>
            </a:r>
          </a:p>
          <a:p>
            <a:r>
              <a:rPr lang="pt-BR" sz="800" dirty="0"/>
              <a:t>-Método do Cotovelo</a:t>
            </a:r>
          </a:p>
          <a:p>
            <a:r>
              <a:rPr lang="pt-BR" sz="800" dirty="0"/>
              <a:t>-</a:t>
            </a:r>
            <a:r>
              <a:rPr lang="pt-BR" sz="800" dirty="0" err="1"/>
              <a:t>Silhouete</a:t>
            </a:r>
            <a:r>
              <a:rPr lang="pt-BR" sz="800" dirty="0"/>
              <a:t> score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F99F3B6-788B-414B-A27E-4C02FCF58502}"/>
              </a:ext>
            </a:extLst>
          </p:cNvPr>
          <p:cNvSpPr txBox="1"/>
          <p:nvPr/>
        </p:nvSpPr>
        <p:spPr>
          <a:xfrm>
            <a:off x="3154611" y="3499795"/>
            <a:ext cx="1513505" cy="26161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Agrupamento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398FF4E-D8E9-4825-8164-DE7CE7A1AFF9}"/>
              </a:ext>
            </a:extLst>
          </p:cNvPr>
          <p:cNvSpPr txBox="1"/>
          <p:nvPr/>
        </p:nvSpPr>
        <p:spPr>
          <a:xfrm>
            <a:off x="5259545" y="1877827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350 Grupos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DB1CCBE-13F1-4BD0-A079-36958D50D70A}"/>
              </a:ext>
            </a:extLst>
          </p:cNvPr>
          <p:cNvCxnSpPr>
            <a:cxnSpLocks/>
          </p:cNvCxnSpPr>
          <p:nvPr/>
        </p:nvCxnSpPr>
        <p:spPr>
          <a:xfrm flipH="1">
            <a:off x="4071257" y="3214071"/>
            <a:ext cx="406402" cy="239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20678B1-A1C8-4156-8556-D5727DD4E56D}"/>
              </a:ext>
            </a:extLst>
          </p:cNvPr>
          <p:cNvSpPr txBox="1"/>
          <p:nvPr/>
        </p:nvSpPr>
        <p:spPr>
          <a:xfrm>
            <a:off x="5395038" y="3292205"/>
            <a:ext cx="1513505" cy="430887"/>
          </a:xfrm>
          <a:prstGeom prst="rect">
            <a:avLst/>
          </a:prstGeom>
          <a:solidFill>
            <a:srgbClr val="7030A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Ajuste </a:t>
            </a:r>
            <a:r>
              <a:rPr lang="pt-BR" sz="1100" b="1" dirty="0" err="1"/>
              <a:t>hiper-parâmetros</a:t>
            </a:r>
            <a:endParaRPr lang="pt-BR" sz="1100" b="1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D9EECA0-2E74-4D2C-AEB9-F98D8CBF4F28}"/>
              </a:ext>
            </a:extLst>
          </p:cNvPr>
          <p:cNvSpPr txBox="1"/>
          <p:nvPr/>
        </p:nvSpPr>
        <p:spPr>
          <a:xfrm>
            <a:off x="5398058" y="3749257"/>
            <a:ext cx="1513505" cy="707886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SARIMA: </a:t>
            </a:r>
            <a:r>
              <a:rPr lang="pt-BR" sz="800" dirty="0" err="1"/>
              <a:t>max_iter</a:t>
            </a:r>
            <a:r>
              <a:rPr lang="pt-BR" sz="800" dirty="0"/>
              <a:t>, </a:t>
            </a:r>
            <a:r>
              <a:rPr lang="pt-BR" sz="800" dirty="0" err="1"/>
              <a:t>info_crit</a:t>
            </a:r>
            <a:endParaRPr lang="pt-BR" sz="800" dirty="0"/>
          </a:p>
          <a:p>
            <a:r>
              <a:rPr lang="pt-BR" sz="800" dirty="0"/>
              <a:t>RNN: </a:t>
            </a:r>
            <a:r>
              <a:rPr lang="pt-BR" sz="800" dirty="0" err="1"/>
              <a:t>batch_size</a:t>
            </a:r>
            <a:r>
              <a:rPr lang="pt-BR" sz="800" dirty="0"/>
              <a:t>, </a:t>
            </a:r>
            <a:r>
              <a:rPr lang="pt-BR" sz="800" dirty="0" err="1"/>
              <a:t>timesteps</a:t>
            </a:r>
            <a:endParaRPr lang="pt-BR" sz="800" dirty="0"/>
          </a:p>
          <a:p>
            <a:r>
              <a:rPr lang="pt-BR" sz="800" dirty="0"/>
              <a:t>Uni e Multivariado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4646345" y="3617968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4697144" y="3630600"/>
            <a:ext cx="65862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7" name="Fluxograma: Conector 136">
            <a:extLst>
              <a:ext uri="{FF2B5EF4-FFF2-40B4-BE49-F238E27FC236}">
                <a16:creationId xmlns:a16="http://schemas.microsoft.com/office/drawing/2014/main" id="{BA2A5C75-2C2A-42F6-9937-DBD447A73EF7}"/>
              </a:ext>
            </a:extLst>
          </p:cNvPr>
          <p:cNvSpPr/>
          <p:nvPr/>
        </p:nvSpPr>
        <p:spPr>
          <a:xfrm>
            <a:off x="6625515" y="2751484"/>
            <a:ext cx="1206448" cy="462588"/>
          </a:xfrm>
          <a:prstGeom prst="flowChartConnector">
            <a:avLst/>
          </a:prstGeom>
          <a:solidFill>
            <a:srgbClr val="FF0000">
              <a:alpha val="1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</a:rPr>
              <a:t>Modelo Treinado</a:t>
            </a:r>
          </a:p>
        </p:txBody>
      </p:sp>
      <p:cxnSp>
        <p:nvCxnSpPr>
          <p:cNvPr id="139" name="Conector: Angulado 138">
            <a:extLst>
              <a:ext uri="{FF2B5EF4-FFF2-40B4-BE49-F238E27FC236}">
                <a16:creationId xmlns:a16="http://schemas.microsoft.com/office/drawing/2014/main" id="{F10EE36B-2EF8-405B-ADDF-69829B1980A4}"/>
              </a:ext>
            </a:extLst>
          </p:cNvPr>
          <p:cNvCxnSpPr>
            <a:stCxn id="67" idx="0"/>
            <a:endCxn id="137" idx="2"/>
          </p:cNvCxnSpPr>
          <p:nvPr/>
        </p:nvCxnSpPr>
        <p:spPr>
          <a:xfrm rot="5400000" flipH="1" flipV="1">
            <a:off x="6233940" y="2900630"/>
            <a:ext cx="309427" cy="473724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DF6417A-474F-46FC-B70D-200C913E13F8}"/>
              </a:ext>
            </a:extLst>
          </p:cNvPr>
          <p:cNvSpPr txBox="1"/>
          <p:nvPr/>
        </p:nvSpPr>
        <p:spPr>
          <a:xfrm>
            <a:off x="8164395" y="2684267"/>
            <a:ext cx="848639" cy="600164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Predição dos Valores</a:t>
            </a:r>
          </a:p>
        </p:txBody>
      </p: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9583DA28-1380-47AE-B2B0-7A05946ADD29}"/>
              </a:ext>
            </a:extLst>
          </p:cNvPr>
          <p:cNvCxnSpPr>
            <a:cxnSpLocks/>
          </p:cNvCxnSpPr>
          <p:nvPr/>
        </p:nvCxnSpPr>
        <p:spPr>
          <a:xfrm>
            <a:off x="8138661" y="2468524"/>
            <a:ext cx="257853" cy="215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578FECD7-EDD4-48BC-99C7-C602BA11F74D}"/>
              </a:ext>
            </a:extLst>
          </p:cNvPr>
          <p:cNvCxnSpPr>
            <a:cxnSpLocks/>
          </p:cNvCxnSpPr>
          <p:nvPr/>
        </p:nvCxnSpPr>
        <p:spPr>
          <a:xfrm>
            <a:off x="7831962" y="2966142"/>
            <a:ext cx="332433" cy="20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ector de Seta Reta 99">
            <a:extLst>
              <a:ext uri="{FF2B5EF4-FFF2-40B4-BE49-F238E27FC236}">
                <a16:creationId xmlns:a16="http://schemas.microsoft.com/office/drawing/2014/main" id="{80FAA37E-8A38-4539-9042-30E11C25CA2B}"/>
              </a:ext>
            </a:extLst>
          </p:cNvPr>
          <p:cNvCxnSpPr>
            <a:cxnSpLocks/>
          </p:cNvCxnSpPr>
          <p:nvPr/>
        </p:nvCxnSpPr>
        <p:spPr>
          <a:xfrm>
            <a:off x="8581457" y="3284431"/>
            <a:ext cx="0" cy="2153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8CF03962-B2CD-42CB-A1E7-2BFD0F508C74}"/>
              </a:ext>
            </a:extLst>
          </p:cNvPr>
          <p:cNvSpPr txBox="1"/>
          <p:nvPr/>
        </p:nvSpPr>
        <p:spPr>
          <a:xfrm>
            <a:off x="8059890" y="3506344"/>
            <a:ext cx="1045504" cy="261610"/>
          </a:xfrm>
          <a:prstGeom prst="rect">
            <a:avLst/>
          </a:prstGeom>
          <a:solidFill>
            <a:srgbClr val="FFFF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Avaliação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B03DEE2-73B2-45CF-801B-A10CCCD43745}"/>
              </a:ext>
            </a:extLst>
          </p:cNvPr>
          <p:cNvSpPr txBox="1"/>
          <p:nvPr/>
        </p:nvSpPr>
        <p:spPr>
          <a:xfrm>
            <a:off x="8059889" y="3800294"/>
            <a:ext cx="1045505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RMSE</a:t>
            </a:r>
          </a:p>
          <a:p>
            <a:r>
              <a:rPr lang="pt-BR" sz="800" dirty="0"/>
              <a:t>MAPE</a:t>
            </a:r>
          </a:p>
          <a:p>
            <a:r>
              <a:rPr lang="pt-BR" sz="800" dirty="0"/>
              <a:t>TU</a:t>
            </a:r>
          </a:p>
          <a:p>
            <a:r>
              <a:rPr lang="pt-BR" sz="800" dirty="0"/>
              <a:t>POCID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23B7FE0-C2CB-47ED-B37B-9BC1116939E7}"/>
              </a:ext>
            </a:extLst>
          </p:cNvPr>
          <p:cNvSpPr/>
          <p:nvPr/>
        </p:nvSpPr>
        <p:spPr>
          <a:xfrm>
            <a:off x="1481470" y="619026"/>
            <a:ext cx="7662530" cy="390933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70265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19" name="Fluxograma: Disco Magnético 18">
            <a:extLst>
              <a:ext uri="{FF2B5EF4-FFF2-40B4-BE49-F238E27FC236}">
                <a16:creationId xmlns:a16="http://schemas.microsoft.com/office/drawing/2014/main" id="{4673A328-3EA4-4B34-A463-E3BCDE54363E}"/>
              </a:ext>
            </a:extLst>
          </p:cNvPr>
          <p:cNvSpPr/>
          <p:nvPr/>
        </p:nvSpPr>
        <p:spPr>
          <a:xfrm>
            <a:off x="3790748" y="1469489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25" name="Fluxograma: Disco Magnético 24">
            <a:extLst>
              <a:ext uri="{FF2B5EF4-FFF2-40B4-BE49-F238E27FC236}">
                <a16:creationId xmlns:a16="http://schemas.microsoft.com/office/drawing/2014/main" id="{6723DF52-5A1E-46D2-A303-92651F65A227}"/>
              </a:ext>
            </a:extLst>
          </p:cNvPr>
          <p:cNvSpPr/>
          <p:nvPr/>
        </p:nvSpPr>
        <p:spPr>
          <a:xfrm>
            <a:off x="3843916" y="1572273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26" name="Fluxograma: Disco Magnético 25">
            <a:extLst>
              <a:ext uri="{FF2B5EF4-FFF2-40B4-BE49-F238E27FC236}">
                <a16:creationId xmlns:a16="http://schemas.microsoft.com/office/drawing/2014/main" id="{475AC77E-4EE8-47A7-B0CF-ADDC765D4FF0}"/>
              </a:ext>
            </a:extLst>
          </p:cNvPr>
          <p:cNvSpPr/>
          <p:nvPr/>
        </p:nvSpPr>
        <p:spPr>
          <a:xfrm>
            <a:off x="3897084" y="1675057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27" name="Fluxograma: Disco Magnético 26">
            <a:extLst>
              <a:ext uri="{FF2B5EF4-FFF2-40B4-BE49-F238E27FC236}">
                <a16:creationId xmlns:a16="http://schemas.microsoft.com/office/drawing/2014/main" id="{63B33368-38A4-4C15-AD33-8E9DBAF72770}"/>
              </a:ext>
            </a:extLst>
          </p:cNvPr>
          <p:cNvSpPr/>
          <p:nvPr/>
        </p:nvSpPr>
        <p:spPr>
          <a:xfrm>
            <a:off x="3950252" y="1777841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28" name="Fluxograma: Disco Magnético 27">
            <a:extLst>
              <a:ext uri="{FF2B5EF4-FFF2-40B4-BE49-F238E27FC236}">
                <a16:creationId xmlns:a16="http://schemas.microsoft.com/office/drawing/2014/main" id="{F76036C9-3B05-4A14-9BDA-01B3AA21FAC6}"/>
              </a:ext>
            </a:extLst>
          </p:cNvPr>
          <p:cNvSpPr/>
          <p:nvPr/>
        </p:nvSpPr>
        <p:spPr>
          <a:xfrm>
            <a:off x="4003420" y="1880625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29" name="Fluxograma: Disco Magnético 28">
            <a:extLst>
              <a:ext uri="{FF2B5EF4-FFF2-40B4-BE49-F238E27FC236}">
                <a16:creationId xmlns:a16="http://schemas.microsoft.com/office/drawing/2014/main" id="{4D199E92-97FB-4C36-B64F-A07F7646CEDD}"/>
              </a:ext>
            </a:extLst>
          </p:cNvPr>
          <p:cNvSpPr/>
          <p:nvPr/>
        </p:nvSpPr>
        <p:spPr>
          <a:xfrm>
            <a:off x="4056588" y="1983409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30" name="Fluxograma: Disco Magnético 29">
            <a:extLst>
              <a:ext uri="{FF2B5EF4-FFF2-40B4-BE49-F238E27FC236}">
                <a16:creationId xmlns:a16="http://schemas.microsoft.com/office/drawing/2014/main" id="{1EAEED95-281D-4EB6-B236-BC4499DE3C2F}"/>
              </a:ext>
            </a:extLst>
          </p:cNvPr>
          <p:cNvSpPr/>
          <p:nvPr/>
        </p:nvSpPr>
        <p:spPr>
          <a:xfrm>
            <a:off x="4109756" y="2086193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81758C4-CD43-4382-8EEC-F453FAEF08EB}"/>
              </a:ext>
            </a:extLst>
          </p:cNvPr>
          <p:cNvSpPr txBox="1"/>
          <p:nvPr/>
        </p:nvSpPr>
        <p:spPr>
          <a:xfrm>
            <a:off x="3301999" y="996397"/>
            <a:ext cx="2046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1" dirty="0"/>
              <a:t>Coleta De Dados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86D2649-697E-4815-AF0D-A4701DD63893}"/>
              </a:ext>
            </a:extLst>
          </p:cNvPr>
          <p:cNvSpPr txBox="1"/>
          <p:nvPr/>
        </p:nvSpPr>
        <p:spPr>
          <a:xfrm>
            <a:off x="3040912" y="2505317"/>
            <a:ext cx="2977116" cy="181588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Volume de Vendas de Cerveja</a:t>
            </a:r>
          </a:p>
          <a:p>
            <a:r>
              <a:rPr lang="pt-BR" dirty="0"/>
              <a:t>Preço</a:t>
            </a:r>
          </a:p>
          <a:p>
            <a:r>
              <a:rPr lang="pt-BR" dirty="0"/>
              <a:t>Temperatura</a:t>
            </a:r>
          </a:p>
          <a:p>
            <a:r>
              <a:rPr lang="pt-BR" dirty="0"/>
              <a:t>População</a:t>
            </a:r>
          </a:p>
          <a:p>
            <a:r>
              <a:rPr lang="pt-BR" dirty="0"/>
              <a:t>Renda</a:t>
            </a:r>
          </a:p>
          <a:p>
            <a:r>
              <a:rPr lang="pt-BR" dirty="0"/>
              <a:t>Produção de Refrigerantes</a:t>
            </a:r>
          </a:p>
          <a:p>
            <a:r>
              <a:rPr lang="pt-BR" dirty="0"/>
              <a:t>Produção de Cerveja</a:t>
            </a:r>
          </a:p>
          <a:p>
            <a:r>
              <a:rPr lang="pt-BR" dirty="0"/>
              <a:t>Eventos</a:t>
            </a:r>
          </a:p>
        </p:txBody>
      </p:sp>
    </p:spTree>
    <p:extLst>
      <p:ext uri="{BB962C8B-B14F-4D97-AF65-F5344CB8AC3E}">
        <p14:creationId xmlns:p14="http://schemas.microsoft.com/office/powerpoint/2010/main" val="3460447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Montserrat ExtraBold" panose="020B0604020202020204" charset="0"/>
              </a:rPr>
              <a:t>O que foi feito</a:t>
            </a:r>
            <a:endParaRPr dirty="0">
              <a:latin typeface="Montserrat ExtraBold" panose="020B0604020202020204" charset="0"/>
            </a:endParaRPr>
          </a:p>
        </p:txBody>
      </p:sp>
      <p:sp>
        <p:nvSpPr>
          <p:cNvPr id="19" name="Fluxograma: Disco Magnético 18">
            <a:extLst>
              <a:ext uri="{FF2B5EF4-FFF2-40B4-BE49-F238E27FC236}">
                <a16:creationId xmlns:a16="http://schemas.microsoft.com/office/drawing/2014/main" id="{4673A328-3EA4-4B34-A463-E3BCDE54363E}"/>
              </a:ext>
            </a:extLst>
          </p:cNvPr>
          <p:cNvSpPr/>
          <p:nvPr/>
        </p:nvSpPr>
        <p:spPr>
          <a:xfrm>
            <a:off x="350874" y="96149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Fluxograma: Disco Magnético 24">
            <a:extLst>
              <a:ext uri="{FF2B5EF4-FFF2-40B4-BE49-F238E27FC236}">
                <a16:creationId xmlns:a16="http://schemas.microsoft.com/office/drawing/2014/main" id="{6723DF52-5A1E-46D2-A303-92651F65A227}"/>
              </a:ext>
            </a:extLst>
          </p:cNvPr>
          <p:cNvSpPr/>
          <p:nvPr/>
        </p:nvSpPr>
        <p:spPr>
          <a:xfrm>
            <a:off x="404042" y="106427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Fluxograma: Disco Magnético 25">
            <a:extLst>
              <a:ext uri="{FF2B5EF4-FFF2-40B4-BE49-F238E27FC236}">
                <a16:creationId xmlns:a16="http://schemas.microsoft.com/office/drawing/2014/main" id="{475AC77E-4EE8-47A7-B0CF-ADDC765D4FF0}"/>
              </a:ext>
            </a:extLst>
          </p:cNvPr>
          <p:cNvSpPr/>
          <p:nvPr/>
        </p:nvSpPr>
        <p:spPr>
          <a:xfrm>
            <a:off x="457210" y="1167060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Fluxograma: Disco Magnético 26">
            <a:extLst>
              <a:ext uri="{FF2B5EF4-FFF2-40B4-BE49-F238E27FC236}">
                <a16:creationId xmlns:a16="http://schemas.microsoft.com/office/drawing/2014/main" id="{63B33368-38A4-4C15-AD33-8E9DBAF72770}"/>
              </a:ext>
            </a:extLst>
          </p:cNvPr>
          <p:cNvSpPr/>
          <p:nvPr/>
        </p:nvSpPr>
        <p:spPr>
          <a:xfrm>
            <a:off x="510378" y="1269844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Fluxograma: Disco Magnético 27">
            <a:extLst>
              <a:ext uri="{FF2B5EF4-FFF2-40B4-BE49-F238E27FC236}">
                <a16:creationId xmlns:a16="http://schemas.microsoft.com/office/drawing/2014/main" id="{F76036C9-3B05-4A14-9BDA-01B3AA21FAC6}"/>
              </a:ext>
            </a:extLst>
          </p:cNvPr>
          <p:cNvSpPr/>
          <p:nvPr/>
        </p:nvSpPr>
        <p:spPr>
          <a:xfrm>
            <a:off x="563546" y="1372628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Disco Magnético 28">
            <a:extLst>
              <a:ext uri="{FF2B5EF4-FFF2-40B4-BE49-F238E27FC236}">
                <a16:creationId xmlns:a16="http://schemas.microsoft.com/office/drawing/2014/main" id="{4D199E92-97FB-4C36-B64F-A07F7646CEDD}"/>
              </a:ext>
            </a:extLst>
          </p:cNvPr>
          <p:cNvSpPr/>
          <p:nvPr/>
        </p:nvSpPr>
        <p:spPr>
          <a:xfrm>
            <a:off x="616714" y="1475412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isco Magnético 29">
            <a:extLst>
              <a:ext uri="{FF2B5EF4-FFF2-40B4-BE49-F238E27FC236}">
                <a16:creationId xmlns:a16="http://schemas.microsoft.com/office/drawing/2014/main" id="{1EAEED95-281D-4EB6-B236-BC4499DE3C2F}"/>
              </a:ext>
            </a:extLst>
          </p:cNvPr>
          <p:cNvSpPr/>
          <p:nvPr/>
        </p:nvSpPr>
        <p:spPr>
          <a:xfrm>
            <a:off x="669882" y="1578196"/>
            <a:ext cx="248093" cy="20556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81758C4-CD43-4382-8EEC-F453FAEF08EB}"/>
              </a:ext>
            </a:extLst>
          </p:cNvPr>
          <p:cNvSpPr txBox="1"/>
          <p:nvPr/>
        </p:nvSpPr>
        <p:spPr>
          <a:xfrm>
            <a:off x="147130" y="619026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Coleta</a:t>
            </a:r>
          </a:p>
          <a:p>
            <a:r>
              <a:rPr lang="pt-BR" sz="1000" b="1" dirty="0"/>
              <a:t>De Dados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86D2649-697E-4815-AF0D-A4701DD63893}"/>
              </a:ext>
            </a:extLst>
          </p:cNvPr>
          <p:cNvSpPr txBox="1"/>
          <p:nvPr/>
        </p:nvSpPr>
        <p:spPr>
          <a:xfrm>
            <a:off x="83718" y="1904097"/>
            <a:ext cx="1265275" cy="954107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Volume de Vendas</a:t>
            </a:r>
          </a:p>
          <a:p>
            <a:r>
              <a:rPr lang="pt-BR" sz="800" dirty="0"/>
              <a:t>Preço</a:t>
            </a:r>
          </a:p>
          <a:p>
            <a:r>
              <a:rPr lang="pt-BR" sz="800" dirty="0"/>
              <a:t>Temperatura</a:t>
            </a:r>
          </a:p>
          <a:p>
            <a:r>
              <a:rPr lang="pt-BR" sz="800" dirty="0"/>
              <a:t>População</a:t>
            </a:r>
          </a:p>
          <a:p>
            <a:r>
              <a:rPr lang="pt-BR" sz="800" dirty="0"/>
              <a:t>Produção Refrigerantes</a:t>
            </a:r>
          </a:p>
          <a:p>
            <a:r>
              <a:rPr lang="pt-BR" sz="800" dirty="0"/>
              <a:t>Produção Cerveja</a:t>
            </a:r>
          </a:p>
          <a:p>
            <a:r>
              <a:rPr lang="pt-BR" sz="800" dirty="0"/>
              <a:t>Eventos</a:t>
            </a:r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82AF96E4-8A5F-42CF-B8D9-91CF2F1F87F7}"/>
              </a:ext>
            </a:extLst>
          </p:cNvPr>
          <p:cNvCxnSpPr>
            <a:cxnSpLocks/>
            <a:stCxn id="26" idx="4"/>
            <a:endCxn id="34" idx="1"/>
          </p:cNvCxnSpPr>
          <p:nvPr/>
        </p:nvCxnSpPr>
        <p:spPr>
          <a:xfrm flipV="1">
            <a:off x="705303" y="1264143"/>
            <a:ext cx="893097" cy="569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8E86AEF-359A-4666-9AF8-A2E2EB882A18}"/>
              </a:ext>
            </a:extLst>
          </p:cNvPr>
          <p:cNvSpPr txBox="1"/>
          <p:nvPr/>
        </p:nvSpPr>
        <p:spPr>
          <a:xfrm>
            <a:off x="1598400" y="975072"/>
            <a:ext cx="1283124" cy="769441"/>
          </a:xfrm>
          <a:prstGeom prst="rect">
            <a:avLst/>
          </a:prstGeom>
          <a:solidFill>
            <a:srgbClr val="92D05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Limpeza dos Dados e Fusão para Conjunto Único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62800B75-4D2A-47EA-B8E9-53315589F1BF}"/>
              </a:ext>
            </a:extLst>
          </p:cNvPr>
          <p:cNvSpPr txBox="1"/>
          <p:nvPr/>
        </p:nvSpPr>
        <p:spPr>
          <a:xfrm>
            <a:off x="3727920" y="2355208"/>
            <a:ext cx="1513505" cy="830997"/>
          </a:xfrm>
          <a:prstGeom prst="rect">
            <a:avLst/>
          </a:prstGeom>
          <a:gradFill flip="none" rotWithShape="1">
            <a:gsLst>
              <a:gs pos="0">
                <a:srgbClr val="C00000">
                  <a:tint val="66000"/>
                  <a:satMod val="160000"/>
                </a:srgbClr>
              </a:gs>
              <a:gs pos="50000">
                <a:srgbClr val="C00000">
                  <a:tint val="44500"/>
                  <a:satMod val="160000"/>
                </a:srgbClr>
              </a:gs>
              <a:gs pos="100000">
                <a:srgbClr val="C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</a:t>
            </a:r>
          </a:p>
          <a:p>
            <a:r>
              <a:rPr lang="pt-BR" sz="800" dirty="0"/>
              <a:t>Holt-Winters</a:t>
            </a:r>
          </a:p>
          <a:p>
            <a:r>
              <a:rPr lang="pt-BR" sz="800" dirty="0" err="1"/>
              <a:t>Theta</a:t>
            </a:r>
            <a:endParaRPr lang="pt-BR" sz="800" dirty="0"/>
          </a:p>
          <a:p>
            <a:r>
              <a:rPr lang="pt-BR" sz="800" dirty="0"/>
              <a:t>RNN</a:t>
            </a:r>
          </a:p>
        </p:txBody>
      </p:sp>
      <p:sp>
        <p:nvSpPr>
          <p:cNvPr id="35" name="Fluxograma: Disco Magnético 34">
            <a:extLst>
              <a:ext uri="{FF2B5EF4-FFF2-40B4-BE49-F238E27FC236}">
                <a16:creationId xmlns:a16="http://schemas.microsoft.com/office/drawing/2014/main" id="{1CD6D621-EF7C-48D7-BB47-224C1F9B1FCC}"/>
              </a:ext>
            </a:extLst>
          </p:cNvPr>
          <p:cNvSpPr/>
          <p:nvPr/>
        </p:nvSpPr>
        <p:spPr>
          <a:xfrm>
            <a:off x="4496112" y="969585"/>
            <a:ext cx="750801" cy="600163"/>
          </a:xfrm>
          <a:prstGeom prst="flowChartMagneticDisk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F2192BB-DC73-4159-B9A6-4599B6CB10EF}"/>
              </a:ext>
            </a:extLst>
          </p:cNvPr>
          <p:cNvSpPr txBox="1"/>
          <p:nvPr/>
        </p:nvSpPr>
        <p:spPr>
          <a:xfrm>
            <a:off x="4434850" y="603744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Dados </a:t>
            </a:r>
            <a:r>
              <a:rPr lang="pt-BR" sz="1000" b="1" dirty="0" err="1"/>
              <a:t>Pré</a:t>
            </a:r>
            <a:r>
              <a:rPr lang="pt-BR" sz="1000" b="1" dirty="0"/>
              <a:t>-Processados</a:t>
            </a:r>
          </a:p>
        </p:txBody>
      </p: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E08C56B7-F9C1-49B9-A9B7-E8A0865EE2FF}"/>
              </a:ext>
            </a:extLst>
          </p:cNvPr>
          <p:cNvCxnSpPr>
            <a:cxnSpLocks/>
            <a:stCxn id="34" idx="3"/>
            <a:endCxn id="35" idx="2"/>
          </p:cNvCxnSpPr>
          <p:nvPr/>
        </p:nvCxnSpPr>
        <p:spPr>
          <a:xfrm>
            <a:off x="2881524" y="1264143"/>
            <a:ext cx="1614588" cy="552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012243BE-50D5-49DD-B66A-517AE166E2CB}"/>
              </a:ext>
            </a:extLst>
          </p:cNvPr>
          <p:cNvSpPr txBox="1"/>
          <p:nvPr/>
        </p:nvSpPr>
        <p:spPr>
          <a:xfrm>
            <a:off x="6173562" y="1017860"/>
            <a:ext cx="1513505" cy="4308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Separação dos Conjuntos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71F67C67-6541-49B5-86CF-D88D60DA84F7}"/>
              </a:ext>
            </a:extLst>
          </p:cNvPr>
          <p:cNvCxnSpPr>
            <a:cxnSpLocks/>
            <a:stCxn id="35" idx="4"/>
          </p:cNvCxnSpPr>
          <p:nvPr/>
        </p:nvCxnSpPr>
        <p:spPr>
          <a:xfrm flipV="1">
            <a:off x="5246913" y="1264081"/>
            <a:ext cx="926649" cy="55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Fluxograma: Disco Magnético 36">
            <a:extLst>
              <a:ext uri="{FF2B5EF4-FFF2-40B4-BE49-F238E27FC236}">
                <a16:creationId xmlns:a16="http://schemas.microsoft.com/office/drawing/2014/main" id="{8F656D45-FC61-4B1F-A103-DF39AC81DDBF}"/>
              </a:ext>
            </a:extLst>
          </p:cNvPr>
          <p:cNvSpPr/>
          <p:nvPr/>
        </p:nvSpPr>
        <p:spPr>
          <a:xfrm>
            <a:off x="6053665" y="1892081"/>
            <a:ext cx="693208" cy="466867"/>
          </a:xfrm>
          <a:prstGeom prst="flowChartMagneticDisk">
            <a:avLst/>
          </a:prstGeom>
          <a:solidFill>
            <a:schemeClr val="accent5">
              <a:lumMod val="60000"/>
              <a:lumOff val="40000"/>
            </a:schemeClr>
          </a:solidFill>
          <a:ln w="95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Fluxograma: Disco Magnético 41">
            <a:extLst>
              <a:ext uri="{FF2B5EF4-FFF2-40B4-BE49-F238E27FC236}">
                <a16:creationId xmlns:a16="http://schemas.microsoft.com/office/drawing/2014/main" id="{E6F16C94-492C-428E-9656-71ACB8C53B27}"/>
              </a:ext>
            </a:extLst>
          </p:cNvPr>
          <p:cNvSpPr/>
          <p:nvPr/>
        </p:nvSpPr>
        <p:spPr>
          <a:xfrm>
            <a:off x="7307938" y="2172766"/>
            <a:ext cx="693208" cy="193063"/>
          </a:xfrm>
          <a:prstGeom prst="flowChartMagneticDisk">
            <a:avLst/>
          </a:prstGeom>
          <a:solidFill>
            <a:schemeClr val="accent6">
              <a:alpha val="3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626E974-C097-48B4-B964-19143B57155C}"/>
              </a:ext>
            </a:extLst>
          </p:cNvPr>
          <p:cNvSpPr txBox="1"/>
          <p:nvPr/>
        </p:nvSpPr>
        <p:spPr>
          <a:xfrm>
            <a:off x="5983395" y="2306842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CB6D2F5B-CC02-4FC9-8A85-5BF895B41EAA}"/>
              </a:ext>
            </a:extLst>
          </p:cNvPr>
          <p:cNvSpPr txBox="1"/>
          <p:nvPr/>
        </p:nvSpPr>
        <p:spPr>
          <a:xfrm>
            <a:off x="7997848" y="2032935"/>
            <a:ext cx="1045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/>
              <a:t>Conjunto de teste</a:t>
            </a:r>
          </a:p>
        </p:txBody>
      </p:sp>
      <p:cxnSp>
        <p:nvCxnSpPr>
          <p:cNvPr id="46" name="Conector de Seta Reta 45">
            <a:extLst>
              <a:ext uri="{FF2B5EF4-FFF2-40B4-BE49-F238E27FC236}">
                <a16:creationId xmlns:a16="http://schemas.microsoft.com/office/drawing/2014/main" id="{E056A3EB-150A-4CC7-AC00-6E60CD5D3D54}"/>
              </a:ext>
            </a:extLst>
          </p:cNvPr>
          <p:cNvCxnSpPr>
            <a:cxnSpLocks/>
          </p:cNvCxnSpPr>
          <p:nvPr/>
        </p:nvCxnSpPr>
        <p:spPr>
          <a:xfrm>
            <a:off x="6930314" y="1527421"/>
            <a:ext cx="696938" cy="5675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635C2FF5-C9B9-4F23-BBFE-A96DAC93DB2F}"/>
              </a:ext>
            </a:extLst>
          </p:cNvPr>
          <p:cNvCxnSpPr>
            <a:cxnSpLocks/>
          </p:cNvCxnSpPr>
          <p:nvPr/>
        </p:nvCxnSpPr>
        <p:spPr>
          <a:xfrm flipH="1">
            <a:off x="6625514" y="1511692"/>
            <a:ext cx="304800" cy="3486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74676D1-1ABC-48CE-B9D9-0F4C745E97BC}"/>
              </a:ext>
            </a:extLst>
          </p:cNvPr>
          <p:cNvSpPr txBox="1"/>
          <p:nvPr/>
        </p:nvSpPr>
        <p:spPr>
          <a:xfrm>
            <a:off x="6358016" y="1544383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80%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1FFB162-8996-4C67-B229-299105FEA1A1}"/>
              </a:ext>
            </a:extLst>
          </p:cNvPr>
          <p:cNvSpPr txBox="1"/>
          <p:nvPr/>
        </p:nvSpPr>
        <p:spPr>
          <a:xfrm>
            <a:off x="7347300" y="1734958"/>
            <a:ext cx="446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20%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490E78BA-DAAA-46C4-9C14-4F6EA4BB6322}"/>
              </a:ext>
            </a:extLst>
          </p:cNvPr>
          <p:cNvCxnSpPr>
            <a:cxnSpLocks/>
          </p:cNvCxnSpPr>
          <p:nvPr/>
        </p:nvCxnSpPr>
        <p:spPr>
          <a:xfrm flipH="1">
            <a:off x="5281316" y="2094960"/>
            <a:ext cx="716727" cy="19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ADF29841-E72F-4209-BBD4-B730F3682CE3}"/>
              </a:ext>
            </a:extLst>
          </p:cNvPr>
          <p:cNvSpPr txBox="1"/>
          <p:nvPr/>
        </p:nvSpPr>
        <p:spPr>
          <a:xfrm>
            <a:off x="3727920" y="1881459"/>
            <a:ext cx="1513505" cy="430887"/>
          </a:xfrm>
          <a:prstGeom prst="rect">
            <a:avLst/>
          </a:prstGeom>
          <a:solidFill>
            <a:srgbClr val="C0000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Seleção dos Modelos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609D1539-92E1-4A95-A711-BD88114EB16C}"/>
              </a:ext>
            </a:extLst>
          </p:cNvPr>
          <p:cNvSpPr txBox="1"/>
          <p:nvPr/>
        </p:nvSpPr>
        <p:spPr>
          <a:xfrm>
            <a:off x="1598400" y="1787989"/>
            <a:ext cx="1274186" cy="2431435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Tratamento dos tipos (</a:t>
            </a:r>
            <a:r>
              <a:rPr lang="pt-BR" sz="800" dirty="0" err="1"/>
              <a:t>datetime</a:t>
            </a:r>
            <a:r>
              <a:rPr lang="pt-BR" sz="800" dirty="0"/>
              <a:t>)</a:t>
            </a:r>
          </a:p>
          <a:p>
            <a:r>
              <a:rPr lang="pt-BR" sz="800" dirty="0"/>
              <a:t>Dados faltantes</a:t>
            </a:r>
          </a:p>
          <a:p>
            <a:r>
              <a:rPr lang="pt-BR" sz="800" dirty="0"/>
              <a:t>(população e renda)</a:t>
            </a:r>
          </a:p>
          <a:p>
            <a:r>
              <a:rPr lang="pt-BR" sz="800" dirty="0"/>
              <a:t>Outliers</a:t>
            </a:r>
          </a:p>
          <a:p>
            <a:r>
              <a:rPr lang="pt-BR" sz="800" dirty="0"/>
              <a:t>(não eliminados)</a:t>
            </a:r>
          </a:p>
          <a:p>
            <a:r>
              <a:rPr lang="pt-BR" sz="800" dirty="0" err="1"/>
              <a:t>Feature</a:t>
            </a:r>
            <a:r>
              <a:rPr lang="pt-BR" sz="800" dirty="0"/>
              <a:t> </a:t>
            </a:r>
            <a:r>
              <a:rPr lang="pt-BR" sz="800" dirty="0" err="1"/>
              <a:t>engineering</a:t>
            </a:r>
            <a:r>
              <a:rPr lang="pt-BR" sz="800" dirty="0"/>
              <a:t>:</a:t>
            </a:r>
          </a:p>
          <a:p>
            <a:pPr lvl="8"/>
            <a:r>
              <a:rPr lang="pt-BR" sz="800" dirty="0"/>
              <a:t>   -Volume: transformação logarítmica, </a:t>
            </a:r>
            <a:r>
              <a:rPr lang="pt-BR" sz="800" dirty="0" err="1"/>
              <a:t>boxcox</a:t>
            </a:r>
            <a:r>
              <a:rPr lang="pt-BR" sz="800" dirty="0"/>
              <a:t>, </a:t>
            </a:r>
            <a:r>
              <a:rPr lang="pt-BR" sz="800" dirty="0" err="1"/>
              <a:t>powertransformer</a:t>
            </a:r>
            <a:endParaRPr lang="pt-BR" sz="800" dirty="0"/>
          </a:p>
          <a:p>
            <a:pPr lvl="4"/>
            <a:r>
              <a:rPr lang="pt-BR" sz="800" dirty="0"/>
              <a:t>   -Litoral: criada</a:t>
            </a:r>
          </a:p>
          <a:p>
            <a:pPr lvl="4"/>
            <a:r>
              <a:rPr lang="pt-BR" sz="800" dirty="0"/>
              <a:t>Redundantes</a:t>
            </a:r>
          </a:p>
          <a:p>
            <a:pPr lvl="4"/>
            <a:r>
              <a:rPr lang="pt-BR" sz="800" dirty="0"/>
              <a:t>(preço total, regular e promocional)</a:t>
            </a:r>
          </a:p>
          <a:p>
            <a:pPr lvl="4"/>
            <a:r>
              <a:rPr lang="pt-BR" sz="800" dirty="0"/>
              <a:t>Errados, duplicados</a:t>
            </a:r>
          </a:p>
          <a:p>
            <a:pPr lvl="4"/>
            <a:r>
              <a:rPr lang="pt-BR" sz="800" dirty="0"/>
              <a:t>(nenhum)</a:t>
            </a:r>
          </a:p>
          <a:p>
            <a:pPr lvl="4"/>
            <a:r>
              <a:rPr lang="pt-BR" sz="800" dirty="0"/>
              <a:t>AED</a:t>
            </a:r>
          </a:p>
          <a:p>
            <a:pPr lvl="4"/>
            <a:r>
              <a:rPr lang="pt-BR" sz="800" dirty="0"/>
              <a:t>Matriz de correlação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8D64939-8A9A-485C-854E-3A0E9CCD3770}"/>
              </a:ext>
            </a:extLst>
          </p:cNvPr>
          <p:cNvSpPr txBox="1"/>
          <p:nvPr/>
        </p:nvSpPr>
        <p:spPr>
          <a:xfrm>
            <a:off x="3154611" y="3792119"/>
            <a:ext cx="1513505" cy="584775"/>
          </a:xfrm>
          <a:prstGeom prst="rect">
            <a:avLst/>
          </a:prstGeom>
          <a:gradFill flip="none" rotWithShape="1">
            <a:gsLst>
              <a:gs pos="0">
                <a:schemeClr val="accent5">
                  <a:tint val="66000"/>
                  <a:satMod val="160000"/>
                </a:schemeClr>
              </a:gs>
              <a:gs pos="50000">
                <a:schemeClr val="accent5">
                  <a:tint val="44500"/>
                  <a:satMod val="160000"/>
                </a:schemeClr>
              </a:gs>
              <a:gs pos="100000">
                <a:schemeClr val="accent5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K-Médias</a:t>
            </a:r>
          </a:p>
          <a:p>
            <a:r>
              <a:rPr lang="pt-BR" sz="800" dirty="0"/>
              <a:t>-NMI</a:t>
            </a:r>
          </a:p>
          <a:p>
            <a:r>
              <a:rPr lang="pt-BR" sz="800" dirty="0"/>
              <a:t>-Método do Cotovelo</a:t>
            </a:r>
          </a:p>
          <a:p>
            <a:r>
              <a:rPr lang="pt-BR" sz="800" dirty="0"/>
              <a:t>-</a:t>
            </a:r>
            <a:r>
              <a:rPr lang="pt-BR" sz="800" dirty="0" err="1"/>
              <a:t>Silhouete</a:t>
            </a:r>
            <a:r>
              <a:rPr lang="pt-BR" sz="800" dirty="0"/>
              <a:t> score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1F99F3B6-788B-414B-A27E-4C02FCF58502}"/>
              </a:ext>
            </a:extLst>
          </p:cNvPr>
          <p:cNvSpPr txBox="1"/>
          <p:nvPr/>
        </p:nvSpPr>
        <p:spPr>
          <a:xfrm>
            <a:off x="3154611" y="3499795"/>
            <a:ext cx="1513505" cy="261610"/>
          </a:xfrm>
          <a:prstGeom prst="rect">
            <a:avLst/>
          </a:prstGeom>
          <a:solidFill>
            <a:schemeClr val="accent5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Agrupamento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398FF4E-D8E9-4825-8164-DE7CE7A1AFF9}"/>
              </a:ext>
            </a:extLst>
          </p:cNvPr>
          <p:cNvSpPr txBox="1"/>
          <p:nvPr/>
        </p:nvSpPr>
        <p:spPr>
          <a:xfrm>
            <a:off x="5259545" y="1877827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350 Grupos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CDB1CCBE-13F1-4BD0-A079-36958D50D70A}"/>
              </a:ext>
            </a:extLst>
          </p:cNvPr>
          <p:cNvCxnSpPr>
            <a:cxnSpLocks/>
          </p:cNvCxnSpPr>
          <p:nvPr/>
        </p:nvCxnSpPr>
        <p:spPr>
          <a:xfrm flipH="1">
            <a:off x="4071257" y="3214071"/>
            <a:ext cx="406402" cy="23963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820678B1-A1C8-4156-8556-D5727DD4E56D}"/>
              </a:ext>
            </a:extLst>
          </p:cNvPr>
          <p:cNvSpPr txBox="1"/>
          <p:nvPr/>
        </p:nvSpPr>
        <p:spPr>
          <a:xfrm>
            <a:off x="5395038" y="3292205"/>
            <a:ext cx="1513505" cy="430887"/>
          </a:xfrm>
          <a:prstGeom prst="rect">
            <a:avLst/>
          </a:prstGeom>
          <a:solidFill>
            <a:srgbClr val="7030A0">
              <a:alpha val="67000"/>
            </a:srgbClr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Ajuste </a:t>
            </a:r>
            <a:r>
              <a:rPr lang="pt-BR" sz="1100" b="1" dirty="0" err="1"/>
              <a:t>hiper-parâmetros</a:t>
            </a:r>
            <a:endParaRPr lang="pt-BR" sz="1100" b="1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D9EECA0-2E74-4D2C-AEB9-F98D8CBF4F28}"/>
              </a:ext>
            </a:extLst>
          </p:cNvPr>
          <p:cNvSpPr txBox="1"/>
          <p:nvPr/>
        </p:nvSpPr>
        <p:spPr>
          <a:xfrm>
            <a:off x="5398058" y="3749257"/>
            <a:ext cx="1513505" cy="707886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 err="1"/>
              <a:t>Seasonal</a:t>
            </a:r>
            <a:r>
              <a:rPr lang="pt-BR" sz="800" dirty="0"/>
              <a:t> </a:t>
            </a:r>
            <a:r>
              <a:rPr lang="pt-BR" sz="800" dirty="0" err="1"/>
              <a:t>Naive</a:t>
            </a:r>
            <a:endParaRPr lang="pt-BR" sz="800" dirty="0"/>
          </a:p>
          <a:p>
            <a:r>
              <a:rPr lang="pt-BR" sz="800" dirty="0"/>
              <a:t>SARIMA: </a:t>
            </a:r>
            <a:r>
              <a:rPr lang="pt-BR" sz="800" dirty="0" err="1"/>
              <a:t>max_iter</a:t>
            </a:r>
            <a:r>
              <a:rPr lang="pt-BR" sz="800" dirty="0"/>
              <a:t>, </a:t>
            </a:r>
            <a:r>
              <a:rPr lang="pt-BR" sz="800" dirty="0" err="1"/>
              <a:t>info_crit</a:t>
            </a:r>
            <a:endParaRPr lang="pt-BR" sz="800" dirty="0"/>
          </a:p>
          <a:p>
            <a:r>
              <a:rPr lang="pt-BR" sz="800" dirty="0"/>
              <a:t>RNN: </a:t>
            </a:r>
            <a:r>
              <a:rPr lang="pt-BR" sz="800" dirty="0" err="1"/>
              <a:t>batch_size</a:t>
            </a:r>
            <a:r>
              <a:rPr lang="pt-BR" sz="800" dirty="0"/>
              <a:t>, </a:t>
            </a:r>
            <a:r>
              <a:rPr lang="pt-BR" sz="800" dirty="0" err="1"/>
              <a:t>timesteps</a:t>
            </a:r>
            <a:endParaRPr lang="pt-BR" sz="800" dirty="0"/>
          </a:p>
          <a:p>
            <a:r>
              <a:rPr lang="pt-BR" sz="800" dirty="0"/>
              <a:t>Uni e Multivariado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1E4C3177-3260-43B7-ABA8-69DC0C902DAE}"/>
              </a:ext>
            </a:extLst>
          </p:cNvPr>
          <p:cNvSpPr txBox="1"/>
          <p:nvPr/>
        </p:nvSpPr>
        <p:spPr>
          <a:xfrm>
            <a:off x="4646345" y="3617968"/>
            <a:ext cx="997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5 Grupos</a:t>
            </a:r>
          </a:p>
        </p:txBody>
      </p:sp>
      <p:cxnSp>
        <p:nvCxnSpPr>
          <p:cNvPr id="71" name="Conector de Seta Reta 70">
            <a:extLst>
              <a:ext uri="{FF2B5EF4-FFF2-40B4-BE49-F238E27FC236}">
                <a16:creationId xmlns:a16="http://schemas.microsoft.com/office/drawing/2014/main" id="{B10A6226-786F-4C0B-B279-9EFE259871A2}"/>
              </a:ext>
            </a:extLst>
          </p:cNvPr>
          <p:cNvCxnSpPr>
            <a:cxnSpLocks/>
          </p:cNvCxnSpPr>
          <p:nvPr/>
        </p:nvCxnSpPr>
        <p:spPr>
          <a:xfrm>
            <a:off x="4697144" y="3630600"/>
            <a:ext cx="65862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7" name="Fluxograma: Conector 136">
            <a:extLst>
              <a:ext uri="{FF2B5EF4-FFF2-40B4-BE49-F238E27FC236}">
                <a16:creationId xmlns:a16="http://schemas.microsoft.com/office/drawing/2014/main" id="{BA2A5C75-2C2A-42F6-9937-DBD447A73EF7}"/>
              </a:ext>
            </a:extLst>
          </p:cNvPr>
          <p:cNvSpPr/>
          <p:nvPr/>
        </p:nvSpPr>
        <p:spPr>
          <a:xfrm>
            <a:off x="6625515" y="2751484"/>
            <a:ext cx="1206448" cy="462588"/>
          </a:xfrm>
          <a:prstGeom prst="flowChartConnector">
            <a:avLst/>
          </a:prstGeom>
          <a:solidFill>
            <a:srgbClr val="FF0000">
              <a:alpha val="1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</a:rPr>
              <a:t>Modelo Treinado</a:t>
            </a:r>
          </a:p>
        </p:txBody>
      </p:sp>
      <p:cxnSp>
        <p:nvCxnSpPr>
          <p:cNvPr id="139" name="Conector: Angulado 138">
            <a:extLst>
              <a:ext uri="{FF2B5EF4-FFF2-40B4-BE49-F238E27FC236}">
                <a16:creationId xmlns:a16="http://schemas.microsoft.com/office/drawing/2014/main" id="{F10EE36B-2EF8-405B-ADDF-69829B1980A4}"/>
              </a:ext>
            </a:extLst>
          </p:cNvPr>
          <p:cNvCxnSpPr>
            <a:stCxn id="67" idx="0"/>
            <a:endCxn id="137" idx="2"/>
          </p:cNvCxnSpPr>
          <p:nvPr/>
        </p:nvCxnSpPr>
        <p:spPr>
          <a:xfrm rot="5400000" flipH="1" flipV="1">
            <a:off x="6233940" y="2900630"/>
            <a:ext cx="309427" cy="473724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DF6417A-474F-46FC-B70D-200C913E13F8}"/>
              </a:ext>
            </a:extLst>
          </p:cNvPr>
          <p:cNvSpPr txBox="1"/>
          <p:nvPr/>
        </p:nvSpPr>
        <p:spPr>
          <a:xfrm>
            <a:off x="8164395" y="2684267"/>
            <a:ext cx="848639" cy="600164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Predição dos Valores</a:t>
            </a:r>
          </a:p>
        </p:txBody>
      </p:sp>
      <p:cxnSp>
        <p:nvCxnSpPr>
          <p:cNvPr id="95" name="Conector de Seta Reta 94">
            <a:extLst>
              <a:ext uri="{FF2B5EF4-FFF2-40B4-BE49-F238E27FC236}">
                <a16:creationId xmlns:a16="http://schemas.microsoft.com/office/drawing/2014/main" id="{9583DA28-1380-47AE-B2B0-7A05946ADD29}"/>
              </a:ext>
            </a:extLst>
          </p:cNvPr>
          <p:cNvCxnSpPr>
            <a:cxnSpLocks/>
          </p:cNvCxnSpPr>
          <p:nvPr/>
        </p:nvCxnSpPr>
        <p:spPr>
          <a:xfrm>
            <a:off x="8138661" y="2468524"/>
            <a:ext cx="257853" cy="215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578FECD7-EDD4-48BC-99C7-C602BA11F74D}"/>
              </a:ext>
            </a:extLst>
          </p:cNvPr>
          <p:cNvCxnSpPr>
            <a:cxnSpLocks/>
          </p:cNvCxnSpPr>
          <p:nvPr/>
        </p:nvCxnSpPr>
        <p:spPr>
          <a:xfrm>
            <a:off x="7831962" y="2966142"/>
            <a:ext cx="332433" cy="20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0" name="Conector de Seta Reta 99">
            <a:extLst>
              <a:ext uri="{FF2B5EF4-FFF2-40B4-BE49-F238E27FC236}">
                <a16:creationId xmlns:a16="http://schemas.microsoft.com/office/drawing/2014/main" id="{80FAA37E-8A38-4539-9042-30E11C25CA2B}"/>
              </a:ext>
            </a:extLst>
          </p:cNvPr>
          <p:cNvCxnSpPr>
            <a:cxnSpLocks/>
          </p:cNvCxnSpPr>
          <p:nvPr/>
        </p:nvCxnSpPr>
        <p:spPr>
          <a:xfrm>
            <a:off x="8581457" y="3284431"/>
            <a:ext cx="0" cy="21536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8CF03962-B2CD-42CB-A1E7-2BFD0F508C74}"/>
              </a:ext>
            </a:extLst>
          </p:cNvPr>
          <p:cNvSpPr txBox="1"/>
          <p:nvPr/>
        </p:nvSpPr>
        <p:spPr>
          <a:xfrm>
            <a:off x="8059890" y="3506344"/>
            <a:ext cx="1045504" cy="261610"/>
          </a:xfrm>
          <a:prstGeom prst="rect">
            <a:avLst/>
          </a:prstGeom>
          <a:solidFill>
            <a:srgbClr val="FFFF00"/>
          </a:solidFill>
          <a:ln>
            <a:solidFill>
              <a:schemeClr val="accent2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100" b="1" dirty="0"/>
              <a:t>Avaliação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6B03DEE2-73B2-45CF-801B-A10CCCD43745}"/>
              </a:ext>
            </a:extLst>
          </p:cNvPr>
          <p:cNvSpPr txBox="1"/>
          <p:nvPr/>
        </p:nvSpPr>
        <p:spPr>
          <a:xfrm>
            <a:off x="8059889" y="3800294"/>
            <a:ext cx="1045505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800" dirty="0"/>
              <a:t>RMSE</a:t>
            </a:r>
          </a:p>
          <a:p>
            <a:r>
              <a:rPr lang="pt-BR" sz="800" dirty="0"/>
              <a:t>MAPE</a:t>
            </a:r>
          </a:p>
          <a:p>
            <a:r>
              <a:rPr lang="pt-BR" sz="800" dirty="0"/>
              <a:t>TU</a:t>
            </a:r>
          </a:p>
          <a:p>
            <a:r>
              <a:rPr lang="pt-BR" sz="800" dirty="0"/>
              <a:t>POCID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23B7FE0-C2CB-47ED-B37B-9BC1116939E7}"/>
              </a:ext>
            </a:extLst>
          </p:cNvPr>
          <p:cNvSpPr/>
          <p:nvPr/>
        </p:nvSpPr>
        <p:spPr>
          <a:xfrm>
            <a:off x="3069770" y="619026"/>
            <a:ext cx="6074229" cy="390933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327DA4BF-9EB0-4D90-BA41-12DE0DF3777B}"/>
              </a:ext>
            </a:extLst>
          </p:cNvPr>
          <p:cNvSpPr/>
          <p:nvPr/>
        </p:nvSpPr>
        <p:spPr>
          <a:xfrm>
            <a:off x="21786" y="626286"/>
            <a:ext cx="1435147" cy="3909332"/>
          </a:xfrm>
          <a:prstGeom prst="rect">
            <a:avLst/>
          </a:prstGeom>
          <a:blipFill dpi="0" rotWithShape="1">
            <a:blip r:embed="rId3">
              <a:alphaModFix amt="7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gradFill flip="none" rotWithShape="1">
                <a:gsLst>
                  <a:gs pos="0">
                    <a:schemeClr val="accent2">
                      <a:lumMod val="25000"/>
                      <a:lumOff val="75000"/>
                      <a:tint val="66000"/>
                      <a:satMod val="160000"/>
                    </a:schemeClr>
                  </a:gs>
                  <a:gs pos="50000">
                    <a:schemeClr val="accent2">
                      <a:lumMod val="25000"/>
                      <a:lumOff val="75000"/>
                      <a:tint val="44500"/>
                      <a:satMod val="160000"/>
                    </a:schemeClr>
                  </a:gs>
                  <a:gs pos="100000">
                    <a:schemeClr val="accent2">
                      <a:lumMod val="25000"/>
                      <a:lumOff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62836214"/>
      </p:ext>
    </p:extLst>
  </p:cSld>
  <p:clrMapOvr>
    <a:masterClrMapping/>
  </p:clrMapOvr>
</p:sld>
</file>

<file path=ppt/theme/theme1.xml><?xml version="1.0" encoding="utf-8"?>
<a:theme xmlns:a="http://schemas.openxmlformats.org/drawingml/2006/main" name="MBA Padrã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1830</Words>
  <Application>Microsoft Office PowerPoint</Application>
  <PresentationFormat>Apresentação na tela (16:9)</PresentationFormat>
  <Paragraphs>601</Paragraphs>
  <Slides>24</Slides>
  <Notes>24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24</vt:i4>
      </vt:variant>
    </vt:vector>
  </HeadingPairs>
  <TitlesOfParts>
    <vt:vector size="35" baseType="lpstr">
      <vt:lpstr>Montserrat ExtraBold</vt:lpstr>
      <vt:lpstr>Raleway Black</vt:lpstr>
      <vt:lpstr>Montserrat Light</vt:lpstr>
      <vt:lpstr>Montserrat Black</vt:lpstr>
      <vt:lpstr>Helvetica Neue Light</vt:lpstr>
      <vt:lpstr>Arial</vt:lpstr>
      <vt:lpstr>Montserrat</vt:lpstr>
      <vt:lpstr>Raleway ExtraBold</vt:lpstr>
      <vt:lpstr>Calibri</vt:lpstr>
      <vt:lpstr>MBA Padrão</vt:lpstr>
      <vt:lpstr>Tema do Office</vt:lpstr>
      <vt:lpstr>MBA em Ciências de Dados</vt:lpstr>
      <vt:lpstr>Problema</vt:lpstr>
      <vt:lpstr>Importância do Tema</vt:lpstr>
      <vt:lpstr>Trabalhos Relacionados</vt:lpstr>
      <vt:lpstr>Técnicas Utilizadas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O que foi feito</vt:lpstr>
      <vt:lpstr>Resultados</vt:lpstr>
      <vt:lpstr>Interpretação dos Resultados</vt:lpstr>
      <vt:lpstr>Próximos Passos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MBA em Ciências de Dados</dc:title>
  <dc:creator>Fer Marreta</dc:creator>
  <cp:lastModifiedBy>joao.pacher@yahoo.com.br</cp:lastModifiedBy>
  <cp:revision>35</cp:revision>
  <dcterms:modified xsi:type="dcterms:W3CDTF">2022-03-07T11:59:34Z</dcterms:modified>
</cp:coreProperties>
</file>